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6"/>
  </p:sldMasterIdLst>
  <p:notesMasterIdLst>
    <p:notesMasterId r:id="rId46"/>
  </p:notesMasterIdLst>
  <p:handoutMasterIdLst>
    <p:handoutMasterId r:id="rId47"/>
  </p:handoutMasterIdLst>
  <p:sldIdLst>
    <p:sldId id="402" r:id="rId17"/>
    <p:sldId id="344" r:id="rId18"/>
    <p:sldId id="2070" r:id="rId19"/>
    <p:sldId id="2061" r:id="rId20"/>
    <p:sldId id="257" r:id="rId21"/>
    <p:sldId id="262" r:id="rId22"/>
    <p:sldId id="2062" r:id="rId23"/>
    <p:sldId id="258" r:id="rId24"/>
    <p:sldId id="2063" r:id="rId25"/>
    <p:sldId id="2064" r:id="rId26"/>
    <p:sldId id="2065" r:id="rId27"/>
    <p:sldId id="2066" r:id="rId28"/>
    <p:sldId id="2067" r:id="rId29"/>
    <p:sldId id="2068" r:id="rId30"/>
    <p:sldId id="2071" r:id="rId31"/>
    <p:sldId id="342" r:id="rId32"/>
    <p:sldId id="263" r:id="rId33"/>
    <p:sldId id="2074" r:id="rId34"/>
    <p:sldId id="2073" r:id="rId35"/>
    <p:sldId id="2069" r:id="rId36"/>
    <p:sldId id="2075" r:id="rId37"/>
    <p:sldId id="2147483647" r:id="rId38"/>
    <p:sldId id="2076" r:id="rId39"/>
    <p:sldId id="288" r:id="rId40"/>
    <p:sldId id="2077" r:id="rId41"/>
    <p:sldId id="2079" r:id="rId42"/>
    <p:sldId id="2078" r:id="rId43"/>
    <p:sldId id="256" r:id="rId44"/>
    <p:sldId id="449" r:id="rId45"/>
  </p:sldIdLst>
  <p:sldSz cx="12195175" cy="6858000"/>
  <p:notesSz cx="6858000" cy="9144000"/>
  <p:embeddedFontLst>
    <p:embeddedFont>
      <p:font typeface="72" panose="020B0503030000000003" pitchFamily="34" charset="0"/>
      <p:regular r:id="rId48"/>
      <p:bold r:id="rId49"/>
      <p:italic r:id="rId50"/>
      <p:boldItalic r:id="rId51"/>
    </p:embeddedFont>
    <p:embeddedFont>
      <p:font typeface="72 Brand" panose="020B0504030603020204" pitchFamily="34" charset="0"/>
      <p:regular r:id="rId52"/>
      <p:bold r:id="rId53"/>
      <p:italic r:id="rId54"/>
      <p:boldItalic r:id="rId55"/>
    </p:embeddedFont>
    <p:embeddedFont>
      <p:font typeface="72 Brand Book" panose="020B0404030603020204" pitchFamily="34" charset="0"/>
      <p:regular r:id="rId56"/>
      <p:italic r:id="rId57"/>
    </p:embeddedFont>
    <p:embeddedFont>
      <p:font typeface="72 Brand Light" panose="020B0304030603020204" pitchFamily="34" charset="0"/>
      <p:regular r:id="rId58"/>
      <p:italic r:id="rId59"/>
    </p:embeddedFont>
    <p:embeddedFont>
      <p:font typeface="72 Brand Medium" panose="020B0504030603020204" pitchFamily="34" charset="0"/>
      <p:regular r:id="rId60"/>
      <p:italic r:id="rId61"/>
    </p:embeddedFont>
    <p:embeddedFont>
      <p:font typeface="Arial Unicode MS" panose="020B0604020202020204" pitchFamily="34" charset="-128"/>
      <p:regular r:id="rId62"/>
    </p:embeddedFont>
    <p:embeddedFont>
      <p:font typeface="Roboto" panose="020000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Lst>
  <p:custDataLst>
    <p:tags r:id="rId71"/>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3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0A0BAF-894D-4F39-BB07-F576628C064A}" v="53" dt="2025-07-06T16:19:51.947"/>
    <p1510:client id="{85DF02AD-BA91-593E-873F-56EA900C2C10}" v="458" dt="2025-07-07T12:43:11.597"/>
    <p1510:client id="{B014E000-C705-4444-902A-74BE3B540A8A}" v="1" dt="2025-07-08T11:16:10.11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guide pos="3841"/>
        <p:guide orient="horz" pos="331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3.xml"/><Relationship Id="rId11" Type="http://schemas.openxmlformats.org/officeDocument/2006/relationships/customXml" Target="../customXml/item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font" Target="fonts/font14.fntdata"/><Relationship Id="rId19" Type="http://schemas.openxmlformats.org/officeDocument/2006/relationships/slide" Target="slides/slide3.xml"/><Relationship Id="rId14" Type="http://schemas.openxmlformats.org/officeDocument/2006/relationships/customXml" Target="../customXml/item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customXml" Target="../customXml/item8.xml"/><Relationship Id="rId51" Type="http://schemas.openxmlformats.org/officeDocument/2006/relationships/font" Target="fonts/font4.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customXml" Target="../customXml/item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font" Target="fonts/font3.fntdata"/><Relationship Id="rId55" Type="http://schemas.openxmlformats.org/officeDocument/2006/relationships/font" Target="fonts/font8.fntdata"/><Relationship Id="rId76" Type="http://schemas.microsoft.com/office/2015/10/relationships/revisionInfo" Target="revisionInfo.xml"/><Relationship Id="rId7" Type="http://schemas.openxmlformats.org/officeDocument/2006/relationships/customXml" Target="../customXml/item7.xml"/><Relationship Id="rId7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D1EFFF"/>
            </a:solidFill>
            <a:ln w="25400">
              <a:noFill/>
            </a:ln>
          </c:spPr>
          <c:dPt>
            <c:idx val="0"/>
            <c:bubble3D val="0"/>
            <c:spPr>
              <a:solidFill>
                <a:srgbClr val="4DB1FF"/>
              </a:solidFill>
              <a:ln w="25400">
                <a:noFill/>
              </a:ln>
              <a:effectLst/>
            </c:spPr>
            <c:extLst>
              <c:ext xmlns:c16="http://schemas.microsoft.com/office/drawing/2014/chart" uri="{C3380CC4-5D6E-409C-BE32-E72D297353CC}">
                <c16:uniqueId val="{00000001-625D-484F-BE38-452E1F7CF328}"/>
              </c:ext>
            </c:extLst>
          </c:dPt>
          <c:dPt>
            <c:idx val="1"/>
            <c:bubble3D val="0"/>
            <c:spPr>
              <a:solidFill>
                <a:srgbClr val="0070F2"/>
              </a:solidFill>
              <a:ln w="25400">
                <a:noFill/>
              </a:ln>
              <a:effectLst/>
            </c:spPr>
            <c:extLst>
              <c:ext xmlns:c16="http://schemas.microsoft.com/office/drawing/2014/chart" uri="{C3380CC4-5D6E-409C-BE32-E72D297353CC}">
                <c16:uniqueId val="{00000003-625D-484F-BE38-452E1F7CF328}"/>
              </c:ext>
            </c:extLst>
          </c:dPt>
          <c:dPt>
            <c:idx val="2"/>
            <c:bubble3D val="0"/>
            <c:spPr>
              <a:solidFill>
                <a:srgbClr val="0040B0"/>
              </a:solidFill>
              <a:ln w="25400">
                <a:noFill/>
              </a:ln>
              <a:effectLst/>
            </c:spPr>
            <c:extLst>
              <c:ext xmlns:c16="http://schemas.microsoft.com/office/drawing/2014/chart" uri="{C3380CC4-5D6E-409C-BE32-E72D297353CC}">
                <c16:uniqueId val="{00000005-625D-484F-BE38-452E1F7CF328}"/>
              </c:ext>
            </c:extLst>
          </c:dPt>
          <c:dPt>
            <c:idx val="3"/>
            <c:bubble3D val="0"/>
            <c:spPr>
              <a:solidFill>
                <a:srgbClr val="D1EFFF"/>
              </a:solidFill>
              <a:ln w="25400">
                <a:noFill/>
              </a:ln>
              <a:effectLst/>
            </c:spPr>
            <c:extLst>
              <c:ext xmlns:c16="http://schemas.microsoft.com/office/drawing/2014/chart" uri="{C3380CC4-5D6E-409C-BE32-E72D297353CC}">
                <c16:uniqueId val="{00000007-625D-484F-BE38-452E1F7CF328}"/>
              </c:ext>
            </c:extLst>
          </c:dPt>
          <c:dPt>
            <c:idx val="4"/>
            <c:bubble3D val="0"/>
            <c:spPr>
              <a:solidFill>
                <a:srgbClr val="A6E0FF"/>
              </a:solidFill>
              <a:ln w="25400">
                <a:noFill/>
              </a:ln>
              <a:effectLst/>
            </c:spPr>
            <c:extLst>
              <c:ext xmlns:c16="http://schemas.microsoft.com/office/drawing/2014/chart" uri="{C3380CC4-5D6E-409C-BE32-E72D297353CC}">
                <c16:uniqueId val="{00000009-625D-484F-BE38-452E1F7CF328}"/>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625D-484F-BE38-452E1F7CF328}"/>
            </c:ext>
          </c:extLst>
        </c:ser>
        <c:dLbls>
          <c:showLegendKey val="0"/>
          <c:showVal val="0"/>
          <c:showCatName val="0"/>
          <c:showSerName val="0"/>
          <c:showPercent val="0"/>
          <c:showBubbleSize val="0"/>
          <c:showLeaderLines val="1"/>
        </c:dLbls>
        <c:firstSliceAng val="0"/>
        <c:holeSize val="8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59EF3D-8274-7843-8BDA-61D70464D868}" type="doc">
      <dgm:prSet loTypeId="urn:microsoft.com/office/officeart/2005/8/layout/process3" loCatId="" qsTypeId="urn:microsoft.com/office/officeart/2005/8/quickstyle/simple1" qsCatId="simple" csTypeId="urn:microsoft.com/office/officeart/2005/8/colors/accent1_2" csCatId="accent1" phldr="1"/>
      <dgm:spPr/>
    </dgm:pt>
    <dgm:pt modelId="{2AA148A9-1B67-3D45-A595-1F74D82029A4}">
      <dgm:prSet phldrT="[Text]"/>
      <dgm:spPr>
        <a:solidFill>
          <a:schemeClr val="tx2">
            <a:lumMod val="50000"/>
          </a:schemeClr>
        </a:solidFill>
      </dgm:spPr>
      <dgm:t>
        <a:bodyPr/>
        <a:lstStyle/>
        <a:p>
          <a:r>
            <a:rPr lang="en-US"/>
            <a:t>Design</a:t>
          </a:r>
        </a:p>
      </dgm:t>
    </dgm:pt>
    <dgm:pt modelId="{4A3EEAD4-3C54-1E4E-8B4A-FB0217C230A2}" type="parTrans" cxnId="{6303FE30-DE5E-6A4B-930B-0829F1542CE7}">
      <dgm:prSet/>
      <dgm:spPr/>
      <dgm:t>
        <a:bodyPr/>
        <a:lstStyle/>
        <a:p>
          <a:endParaRPr lang="en-US"/>
        </a:p>
      </dgm:t>
    </dgm:pt>
    <dgm:pt modelId="{44889742-7786-C34A-93B7-1B5985B82DC9}" type="sibTrans" cxnId="{6303FE30-DE5E-6A4B-930B-0829F1542CE7}">
      <dgm:prSet/>
      <dgm:spPr>
        <a:solidFill>
          <a:schemeClr val="bg2"/>
        </a:solidFill>
      </dgm:spPr>
      <dgm:t>
        <a:bodyPr/>
        <a:lstStyle/>
        <a:p>
          <a:pPr rtl="0"/>
          <a:endParaRPr lang="en-US"/>
        </a:p>
      </dgm:t>
    </dgm:pt>
    <dgm:pt modelId="{12E4CA27-2B6F-4443-88F6-7DF268997820}">
      <dgm:prSet phldrT="[Text]"/>
      <dgm:spPr>
        <a:solidFill>
          <a:schemeClr val="tx2">
            <a:lumMod val="75000"/>
          </a:schemeClr>
        </a:solidFill>
      </dgm:spPr>
      <dgm:t>
        <a:bodyPr/>
        <a:lstStyle/>
        <a:p>
          <a:r>
            <a:rPr lang="en-US"/>
            <a:t>Installation</a:t>
          </a:r>
        </a:p>
      </dgm:t>
    </dgm:pt>
    <dgm:pt modelId="{B124B46B-8EBB-4E4D-9046-95EB788ADE29}" type="parTrans" cxnId="{5A171369-8EBA-5249-BEF4-000F9737CEF4}">
      <dgm:prSet/>
      <dgm:spPr/>
      <dgm:t>
        <a:bodyPr/>
        <a:lstStyle/>
        <a:p>
          <a:endParaRPr lang="en-US"/>
        </a:p>
      </dgm:t>
    </dgm:pt>
    <dgm:pt modelId="{17ECEB64-E97A-1146-B2A6-B5624B0BCCFC}" type="sibTrans" cxnId="{5A171369-8EBA-5249-BEF4-000F9737CEF4}">
      <dgm:prSet/>
      <dgm:spPr>
        <a:solidFill>
          <a:schemeClr val="bg2"/>
        </a:solidFill>
      </dgm:spPr>
      <dgm:t>
        <a:bodyPr/>
        <a:lstStyle/>
        <a:p>
          <a:pPr rtl="0"/>
          <a:endParaRPr lang="en-US"/>
        </a:p>
      </dgm:t>
    </dgm:pt>
    <dgm:pt modelId="{ED030DF7-4B84-5C48-A415-7E7BBFF07CF7}">
      <dgm:prSet phldrT="[Text]"/>
      <dgm:spPr>
        <a:ln>
          <a:solidFill>
            <a:schemeClr val="tx2">
              <a:lumMod val="75000"/>
            </a:schemeClr>
          </a:solidFill>
        </a:ln>
      </dgm:spPr>
      <dgm:t>
        <a:bodyPr/>
        <a:lstStyle/>
        <a:p>
          <a:r>
            <a:rPr lang="en-US"/>
            <a:t>Tools Configurations</a:t>
          </a:r>
        </a:p>
      </dgm:t>
    </dgm:pt>
    <dgm:pt modelId="{DAE4DAC8-6322-114B-86BE-73115504EFCE}" type="parTrans" cxnId="{958E8EAD-93CB-8D47-906E-3DD9799D104D}">
      <dgm:prSet/>
      <dgm:spPr/>
      <dgm:t>
        <a:bodyPr/>
        <a:lstStyle/>
        <a:p>
          <a:endParaRPr lang="en-US"/>
        </a:p>
      </dgm:t>
    </dgm:pt>
    <dgm:pt modelId="{A67A45C2-6D5E-EC47-A15F-E0D7AF5EC853}" type="sibTrans" cxnId="{958E8EAD-93CB-8D47-906E-3DD9799D104D}">
      <dgm:prSet/>
      <dgm:spPr/>
      <dgm:t>
        <a:bodyPr/>
        <a:lstStyle/>
        <a:p>
          <a:endParaRPr lang="en-US"/>
        </a:p>
      </dgm:t>
    </dgm:pt>
    <dgm:pt modelId="{5662D5EF-AFF0-A547-882F-6BB22A34F984}">
      <dgm:prSet phldrT="[Text]"/>
      <dgm:spPr>
        <a:ln>
          <a:solidFill>
            <a:schemeClr val="tx2">
              <a:lumMod val="50000"/>
            </a:schemeClr>
          </a:solidFill>
        </a:ln>
      </dgm:spPr>
      <dgm:t>
        <a:bodyPr/>
        <a:lstStyle/>
        <a:p>
          <a:r>
            <a:rPr lang="en-US"/>
            <a:t>Prompts</a:t>
          </a:r>
        </a:p>
      </dgm:t>
    </dgm:pt>
    <dgm:pt modelId="{A54D6B61-A5CE-1247-B1EB-79F20E4DDE9E}" type="parTrans" cxnId="{2801EA6B-4D78-7E42-AFDB-D901AFCF41E9}">
      <dgm:prSet/>
      <dgm:spPr/>
      <dgm:t>
        <a:bodyPr/>
        <a:lstStyle/>
        <a:p>
          <a:endParaRPr lang="en-US"/>
        </a:p>
      </dgm:t>
    </dgm:pt>
    <dgm:pt modelId="{350B5A1E-DBCC-6842-A862-4B9F0168FA17}" type="sibTrans" cxnId="{2801EA6B-4D78-7E42-AFDB-D901AFCF41E9}">
      <dgm:prSet/>
      <dgm:spPr/>
      <dgm:t>
        <a:bodyPr/>
        <a:lstStyle/>
        <a:p>
          <a:endParaRPr lang="en-US"/>
        </a:p>
      </dgm:t>
    </dgm:pt>
    <dgm:pt modelId="{914D9FE9-FE2B-5D42-80E0-BE9B8EF2B072}">
      <dgm:prSet phldrT="[Text]"/>
      <dgm:spPr>
        <a:ln>
          <a:solidFill>
            <a:schemeClr val="tx2">
              <a:lumMod val="50000"/>
            </a:schemeClr>
          </a:solidFill>
        </a:ln>
      </dgm:spPr>
      <dgm:t>
        <a:bodyPr/>
        <a:lstStyle/>
        <a:p>
          <a:r>
            <a:rPr lang="en-US"/>
            <a:t>Tools</a:t>
          </a:r>
        </a:p>
      </dgm:t>
    </dgm:pt>
    <dgm:pt modelId="{B3DB6B11-8AFF-2B46-ABBD-07F873BC566D}" type="parTrans" cxnId="{889D751F-985C-F541-A9F7-BAC299FEE21A}">
      <dgm:prSet/>
      <dgm:spPr/>
      <dgm:t>
        <a:bodyPr/>
        <a:lstStyle/>
        <a:p>
          <a:endParaRPr lang="en-US"/>
        </a:p>
      </dgm:t>
    </dgm:pt>
    <dgm:pt modelId="{1F8F4B00-06FB-804F-8C55-292606393BD0}" type="sibTrans" cxnId="{889D751F-985C-F541-A9F7-BAC299FEE21A}">
      <dgm:prSet/>
      <dgm:spPr/>
      <dgm:t>
        <a:bodyPr/>
        <a:lstStyle/>
        <a:p>
          <a:endParaRPr lang="en-US"/>
        </a:p>
      </dgm:t>
    </dgm:pt>
    <dgm:pt modelId="{D7AA09CA-ECA4-174C-8D24-6D42E009E8E3}">
      <dgm:prSet phldrT="[Text]"/>
      <dgm:spPr>
        <a:ln>
          <a:solidFill>
            <a:schemeClr val="tx2">
              <a:lumMod val="50000"/>
            </a:schemeClr>
          </a:solidFill>
        </a:ln>
      </dgm:spPr>
      <dgm:t>
        <a:bodyPr/>
        <a:lstStyle/>
        <a:p>
          <a:r>
            <a:rPr lang="en-US"/>
            <a:t>Boundary conditions</a:t>
          </a:r>
        </a:p>
      </dgm:t>
    </dgm:pt>
    <dgm:pt modelId="{42D02115-1F8D-F846-A266-C2910232B197}" type="parTrans" cxnId="{8449EDC3-D08B-5C49-8709-26A1A27EF7AF}">
      <dgm:prSet/>
      <dgm:spPr/>
      <dgm:t>
        <a:bodyPr/>
        <a:lstStyle/>
        <a:p>
          <a:endParaRPr lang="en-US"/>
        </a:p>
      </dgm:t>
    </dgm:pt>
    <dgm:pt modelId="{9B7AB453-CD6A-1249-B93D-5D6983A2B16D}" type="sibTrans" cxnId="{8449EDC3-D08B-5C49-8709-26A1A27EF7AF}">
      <dgm:prSet/>
      <dgm:spPr/>
      <dgm:t>
        <a:bodyPr/>
        <a:lstStyle/>
        <a:p>
          <a:endParaRPr lang="en-US"/>
        </a:p>
      </dgm:t>
    </dgm:pt>
    <dgm:pt modelId="{E6CB45AF-E508-A142-A029-7542D9DCE237}">
      <dgm:prSet phldrT="[Text]"/>
      <dgm:spPr>
        <a:ln>
          <a:solidFill>
            <a:schemeClr val="tx2">
              <a:lumMod val="75000"/>
            </a:schemeClr>
          </a:solidFill>
        </a:ln>
      </dgm:spPr>
      <dgm:t>
        <a:bodyPr/>
        <a:lstStyle/>
        <a:p>
          <a:r>
            <a:rPr lang="en-US"/>
            <a:t>Credentials</a:t>
          </a:r>
        </a:p>
      </dgm:t>
    </dgm:pt>
    <dgm:pt modelId="{78BD4002-D57B-844D-B66F-B70FC14B3A4A}" type="parTrans" cxnId="{D24850A2-6D55-F640-8FB7-69194363CEEC}">
      <dgm:prSet/>
      <dgm:spPr/>
      <dgm:t>
        <a:bodyPr/>
        <a:lstStyle/>
        <a:p>
          <a:endParaRPr lang="en-US"/>
        </a:p>
      </dgm:t>
    </dgm:pt>
    <dgm:pt modelId="{FF2FD9E1-BC60-8C4F-9F50-7FEC5047DEFA}" type="sibTrans" cxnId="{D24850A2-6D55-F640-8FB7-69194363CEEC}">
      <dgm:prSet/>
      <dgm:spPr/>
      <dgm:t>
        <a:bodyPr/>
        <a:lstStyle/>
        <a:p>
          <a:endParaRPr lang="en-US"/>
        </a:p>
      </dgm:t>
    </dgm:pt>
    <dgm:pt modelId="{9FCA571B-73EB-1F47-8529-3918EED921F2}">
      <dgm:prSet phldrT="[Text]"/>
      <dgm:spPr>
        <a:ln>
          <a:solidFill>
            <a:schemeClr val="tx2">
              <a:lumMod val="75000"/>
            </a:schemeClr>
          </a:solidFill>
        </a:ln>
      </dgm:spPr>
      <dgm:t>
        <a:bodyPr/>
        <a:lstStyle/>
        <a:p>
          <a:r>
            <a:rPr lang="en-US"/>
            <a:t>Tool Extensions</a:t>
          </a:r>
        </a:p>
      </dgm:t>
    </dgm:pt>
    <dgm:pt modelId="{47495770-64F6-D440-91CB-C7B9F8F2FABE}" type="parTrans" cxnId="{2C4BBDFE-49FF-4B41-9720-0D209E880BCB}">
      <dgm:prSet/>
      <dgm:spPr/>
      <dgm:t>
        <a:bodyPr/>
        <a:lstStyle/>
        <a:p>
          <a:endParaRPr lang="en-US"/>
        </a:p>
      </dgm:t>
    </dgm:pt>
    <dgm:pt modelId="{6FD9F961-7BB6-6241-BDC9-B23017C5ECD5}" type="sibTrans" cxnId="{2C4BBDFE-49FF-4B41-9720-0D209E880BCB}">
      <dgm:prSet/>
      <dgm:spPr/>
      <dgm:t>
        <a:bodyPr/>
        <a:lstStyle/>
        <a:p>
          <a:endParaRPr lang="en-US"/>
        </a:p>
      </dgm:t>
    </dgm:pt>
    <dgm:pt modelId="{AA364158-3CFC-AA4A-AC52-B86A6DBBB7A8}">
      <dgm:prSet phldrT="[Text]"/>
      <dgm:spPr>
        <a:solidFill>
          <a:schemeClr val="tx2">
            <a:lumMod val="60000"/>
            <a:lumOff val="40000"/>
          </a:schemeClr>
        </a:solidFill>
      </dgm:spPr>
      <dgm:t>
        <a:bodyPr/>
        <a:lstStyle/>
        <a:p>
          <a:r>
            <a:rPr lang="en-US"/>
            <a:t>Runtime</a:t>
          </a:r>
        </a:p>
      </dgm:t>
    </dgm:pt>
    <dgm:pt modelId="{A4C2809B-9317-5E45-AE70-2A545C37DD32}" type="parTrans" cxnId="{8B72B25D-4BE7-B242-96C8-11A53B21FF56}">
      <dgm:prSet/>
      <dgm:spPr/>
      <dgm:t>
        <a:bodyPr/>
        <a:lstStyle/>
        <a:p>
          <a:endParaRPr lang="en-US"/>
        </a:p>
      </dgm:t>
    </dgm:pt>
    <dgm:pt modelId="{C413E249-89CA-584A-8CAC-3564124A26D5}" type="sibTrans" cxnId="{8B72B25D-4BE7-B242-96C8-11A53B21FF56}">
      <dgm:prSet/>
      <dgm:spPr/>
      <dgm:t>
        <a:bodyPr/>
        <a:lstStyle/>
        <a:p>
          <a:endParaRPr lang="en-US"/>
        </a:p>
      </dgm:t>
    </dgm:pt>
    <dgm:pt modelId="{B1BB3EE6-F373-C948-B4B3-730D12EE0199}">
      <dgm:prSet phldrT="[Text]"/>
      <dgm:spPr>
        <a:ln>
          <a:solidFill>
            <a:schemeClr val="tx2">
              <a:lumMod val="60000"/>
              <a:lumOff val="40000"/>
            </a:schemeClr>
          </a:solidFill>
        </a:ln>
      </dgm:spPr>
      <dgm:t>
        <a:bodyPr/>
        <a:lstStyle/>
        <a:p>
          <a:pPr rtl="0"/>
          <a:r>
            <a:rPr lang="en-US"/>
            <a:t>Runtime Grants</a:t>
          </a:r>
        </a:p>
      </dgm:t>
    </dgm:pt>
    <dgm:pt modelId="{AA3B3DA5-2848-A242-8D9F-E7C082F7F628}" type="parTrans" cxnId="{B2EEE299-5771-1F49-955E-068AFA4E5282}">
      <dgm:prSet/>
      <dgm:spPr/>
      <dgm:t>
        <a:bodyPr/>
        <a:lstStyle/>
        <a:p>
          <a:endParaRPr lang="en-US"/>
        </a:p>
      </dgm:t>
    </dgm:pt>
    <dgm:pt modelId="{730294D5-368B-D041-838F-8F803EDB293A}" type="sibTrans" cxnId="{B2EEE299-5771-1F49-955E-068AFA4E5282}">
      <dgm:prSet/>
      <dgm:spPr/>
      <dgm:t>
        <a:bodyPr/>
        <a:lstStyle/>
        <a:p>
          <a:endParaRPr lang="en-US"/>
        </a:p>
      </dgm:t>
    </dgm:pt>
    <dgm:pt modelId="{EA24A4A2-F666-E549-80CF-F79CBF9F0524}">
      <dgm:prSet phldrT="[Text]"/>
      <dgm:spPr>
        <a:ln>
          <a:solidFill>
            <a:schemeClr val="tx2">
              <a:lumMod val="75000"/>
            </a:schemeClr>
          </a:solidFill>
        </a:ln>
      </dgm:spPr>
      <dgm:t>
        <a:bodyPr/>
        <a:lstStyle/>
        <a:p>
          <a:pPr rtl="0"/>
          <a:r>
            <a:rPr lang="en-US"/>
            <a:t>Authorizations</a:t>
          </a:r>
        </a:p>
      </dgm:t>
    </dgm:pt>
    <dgm:pt modelId="{3081DB63-48C0-2B4D-AB69-2FF19FD06F77}" type="parTrans" cxnId="{B58A7E31-68E4-5146-841D-BFFB1D01EAAC}">
      <dgm:prSet/>
      <dgm:spPr/>
      <dgm:t>
        <a:bodyPr/>
        <a:lstStyle/>
        <a:p>
          <a:endParaRPr lang="en-US"/>
        </a:p>
      </dgm:t>
    </dgm:pt>
    <dgm:pt modelId="{9561A82A-3619-C848-8E30-97A088580E22}" type="sibTrans" cxnId="{B58A7E31-68E4-5146-841D-BFFB1D01EAAC}">
      <dgm:prSet/>
      <dgm:spPr/>
      <dgm:t>
        <a:bodyPr/>
        <a:lstStyle/>
        <a:p>
          <a:endParaRPr lang="en-US"/>
        </a:p>
      </dgm:t>
    </dgm:pt>
    <dgm:pt modelId="{CC05CF29-E7E6-5847-9EBD-4EDC6D948D5B}">
      <dgm:prSet phldrT="[Text]"/>
      <dgm:spPr>
        <a:ln>
          <a:solidFill>
            <a:schemeClr val="tx2">
              <a:lumMod val="60000"/>
              <a:lumOff val="40000"/>
            </a:schemeClr>
          </a:solidFill>
        </a:ln>
      </dgm:spPr>
      <dgm:t>
        <a:bodyPr/>
        <a:lstStyle/>
        <a:p>
          <a:pPr rtl="0"/>
          <a:r>
            <a:rPr lang="en-US"/>
            <a:t>Personal User tools</a:t>
          </a:r>
        </a:p>
      </dgm:t>
    </dgm:pt>
    <dgm:pt modelId="{6F8A3ED1-816E-7443-B93D-E6D18A1503AD}" type="parTrans" cxnId="{D5E87790-C251-4E43-AA87-AA7EB87B9F68}">
      <dgm:prSet/>
      <dgm:spPr/>
      <dgm:t>
        <a:bodyPr/>
        <a:lstStyle/>
        <a:p>
          <a:endParaRPr lang="en-US"/>
        </a:p>
      </dgm:t>
    </dgm:pt>
    <dgm:pt modelId="{D6DAFA98-6B44-7A45-A2FB-35C21414C152}" type="sibTrans" cxnId="{D5E87790-C251-4E43-AA87-AA7EB87B9F68}">
      <dgm:prSet/>
      <dgm:spPr/>
      <dgm:t>
        <a:bodyPr/>
        <a:lstStyle/>
        <a:p>
          <a:endParaRPr lang="en-US"/>
        </a:p>
      </dgm:t>
    </dgm:pt>
    <dgm:pt modelId="{657AFD3B-8F09-F34B-9823-CE77D4AF8AEC}">
      <dgm:prSet phldrT="[Text]"/>
      <dgm:spPr>
        <a:ln>
          <a:solidFill>
            <a:schemeClr val="tx2">
              <a:lumMod val="60000"/>
              <a:lumOff val="40000"/>
            </a:schemeClr>
          </a:solidFill>
        </a:ln>
      </dgm:spPr>
      <dgm:t>
        <a:bodyPr/>
        <a:lstStyle/>
        <a:p>
          <a:pPr rtl="0"/>
          <a:endParaRPr lang="en-US"/>
        </a:p>
      </dgm:t>
    </dgm:pt>
    <dgm:pt modelId="{422FC821-8FF4-2B48-BBE2-5B2CAB15098B}" type="parTrans" cxnId="{28019BC3-BFFE-DE44-8DAF-D315E9EE2940}">
      <dgm:prSet/>
      <dgm:spPr/>
      <dgm:t>
        <a:bodyPr/>
        <a:lstStyle/>
        <a:p>
          <a:endParaRPr lang="en-US"/>
        </a:p>
      </dgm:t>
    </dgm:pt>
    <dgm:pt modelId="{C7B323B7-F9EA-7C4E-A42E-03C095B92832}" type="sibTrans" cxnId="{28019BC3-BFFE-DE44-8DAF-D315E9EE2940}">
      <dgm:prSet/>
      <dgm:spPr/>
      <dgm:t>
        <a:bodyPr/>
        <a:lstStyle/>
        <a:p>
          <a:endParaRPr lang="en-US"/>
        </a:p>
      </dgm:t>
    </dgm:pt>
    <dgm:pt modelId="{4D7A1D74-3CF9-814B-990A-F7D27B3047ED}">
      <dgm:prSet phldrT="[Text]"/>
      <dgm:spPr>
        <a:ln>
          <a:solidFill>
            <a:schemeClr val="tx2">
              <a:lumMod val="50000"/>
            </a:schemeClr>
          </a:solidFill>
        </a:ln>
      </dgm:spPr>
      <dgm:t>
        <a:bodyPr/>
        <a:lstStyle/>
        <a:p>
          <a:pPr rtl="0"/>
          <a:r>
            <a:rPr lang="en-US"/>
            <a:t>Authorizations</a:t>
          </a:r>
        </a:p>
      </dgm:t>
    </dgm:pt>
    <dgm:pt modelId="{0426F853-2CB0-3E45-A656-C70A36D8FFFA}" type="parTrans" cxnId="{DBD59F03-C8E0-764A-83DB-422D07BAA22D}">
      <dgm:prSet/>
      <dgm:spPr/>
      <dgm:t>
        <a:bodyPr/>
        <a:lstStyle/>
        <a:p>
          <a:endParaRPr lang="en-US"/>
        </a:p>
      </dgm:t>
    </dgm:pt>
    <dgm:pt modelId="{2390C9D6-A78C-0E4C-82F9-BC55A38D9003}" type="sibTrans" cxnId="{DBD59F03-C8E0-764A-83DB-422D07BAA22D}">
      <dgm:prSet/>
      <dgm:spPr/>
      <dgm:t>
        <a:bodyPr/>
        <a:lstStyle/>
        <a:p>
          <a:endParaRPr lang="en-US"/>
        </a:p>
      </dgm:t>
    </dgm:pt>
    <dgm:pt modelId="{7D74B3D1-764C-8C45-8370-825502CA27FE}" type="pres">
      <dgm:prSet presAssocID="{1A59EF3D-8274-7843-8BDA-61D70464D868}" presName="linearFlow" presStyleCnt="0">
        <dgm:presLayoutVars>
          <dgm:dir/>
          <dgm:animLvl val="lvl"/>
          <dgm:resizeHandles val="exact"/>
        </dgm:presLayoutVars>
      </dgm:prSet>
      <dgm:spPr/>
    </dgm:pt>
    <dgm:pt modelId="{33E27540-82FE-0F4D-B223-675A8A818F04}" type="pres">
      <dgm:prSet presAssocID="{2AA148A9-1B67-3D45-A595-1F74D82029A4}" presName="composite" presStyleCnt="0"/>
      <dgm:spPr/>
    </dgm:pt>
    <dgm:pt modelId="{669C56FE-1733-5E46-99BD-0F28A1D0DED6}" type="pres">
      <dgm:prSet presAssocID="{2AA148A9-1B67-3D45-A595-1F74D82029A4}" presName="parTx" presStyleLbl="node1" presStyleIdx="0" presStyleCnt="3">
        <dgm:presLayoutVars>
          <dgm:chMax val="0"/>
          <dgm:chPref val="0"/>
          <dgm:bulletEnabled val="1"/>
        </dgm:presLayoutVars>
      </dgm:prSet>
      <dgm:spPr/>
    </dgm:pt>
    <dgm:pt modelId="{03F0728D-B166-354A-8094-390CB01C6DCF}" type="pres">
      <dgm:prSet presAssocID="{2AA148A9-1B67-3D45-A595-1F74D82029A4}" presName="parSh" presStyleLbl="node1" presStyleIdx="0" presStyleCnt="3"/>
      <dgm:spPr/>
    </dgm:pt>
    <dgm:pt modelId="{EC7C8EFF-442D-BD4B-AED7-A8326693122E}" type="pres">
      <dgm:prSet presAssocID="{2AA148A9-1B67-3D45-A595-1F74D82029A4}" presName="desTx" presStyleLbl="fgAcc1" presStyleIdx="0" presStyleCnt="3">
        <dgm:presLayoutVars>
          <dgm:bulletEnabled val="1"/>
        </dgm:presLayoutVars>
      </dgm:prSet>
      <dgm:spPr/>
    </dgm:pt>
    <dgm:pt modelId="{F4E04AF2-8320-FB4C-84C7-1F3EC77C1448}" type="pres">
      <dgm:prSet presAssocID="{44889742-7786-C34A-93B7-1B5985B82DC9}" presName="sibTrans" presStyleLbl="sibTrans2D1" presStyleIdx="0" presStyleCnt="2"/>
      <dgm:spPr/>
    </dgm:pt>
    <dgm:pt modelId="{0B500E22-037C-294E-9F27-8BBB6126636A}" type="pres">
      <dgm:prSet presAssocID="{44889742-7786-C34A-93B7-1B5985B82DC9}" presName="connTx" presStyleLbl="sibTrans2D1" presStyleIdx="0" presStyleCnt="2"/>
      <dgm:spPr/>
    </dgm:pt>
    <dgm:pt modelId="{F41EF417-0B35-A04B-8B69-32AEDA05AB25}" type="pres">
      <dgm:prSet presAssocID="{12E4CA27-2B6F-4443-88F6-7DF268997820}" presName="composite" presStyleCnt="0"/>
      <dgm:spPr/>
    </dgm:pt>
    <dgm:pt modelId="{42D25055-6CE1-394C-8E6B-221D1CBAE4A7}" type="pres">
      <dgm:prSet presAssocID="{12E4CA27-2B6F-4443-88F6-7DF268997820}" presName="parTx" presStyleLbl="node1" presStyleIdx="0" presStyleCnt="3">
        <dgm:presLayoutVars>
          <dgm:chMax val="0"/>
          <dgm:chPref val="0"/>
          <dgm:bulletEnabled val="1"/>
        </dgm:presLayoutVars>
      </dgm:prSet>
      <dgm:spPr/>
    </dgm:pt>
    <dgm:pt modelId="{B137A14C-07BA-B445-A560-D2427178605A}" type="pres">
      <dgm:prSet presAssocID="{12E4CA27-2B6F-4443-88F6-7DF268997820}" presName="parSh" presStyleLbl="node1" presStyleIdx="1" presStyleCnt="3"/>
      <dgm:spPr/>
    </dgm:pt>
    <dgm:pt modelId="{879C6AD7-0602-9A4C-B696-F5A2193FD55E}" type="pres">
      <dgm:prSet presAssocID="{12E4CA27-2B6F-4443-88F6-7DF268997820}" presName="desTx" presStyleLbl="fgAcc1" presStyleIdx="1" presStyleCnt="3">
        <dgm:presLayoutVars>
          <dgm:bulletEnabled val="1"/>
        </dgm:presLayoutVars>
      </dgm:prSet>
      <dgm:spPr/>
    </dgm:pt>
    <dgm:pt modelId="{20A86A8B-1349-1A48-B738-1C9F79317B7D}" type="pres">
      <dgm:prSet presAssocID="{17ECEB64-E97A-1146-B2A6-B5624B0BCCFC}" presName="sibTrans" presStyleLbl="sibTrans2D1" presStyleIdx="1" presStyleCnt="2"/>
      <dgm:spPr/>
    </dgm:pt>
    <dgm:pt modelId="{F7541148-B9F6-EE49-A716-D9B204FA96EE}" type="pres">
      <dgm:prSet presAssocID="{17ECEB64-E97A-1146-B2A6-B5624B0BCCFC}" presName="connTx" presStyleLbl="sibTrans2D1" presStyleIdx="1" presStyleCnt="2"/>
      <dgm:spPr/>
    </dgm:pt>
    <dgm:pt modelId="{1BBFD11F-EBBD-F348-85E7-A1C4BA40BFB7}" type="pres">
      <dgm:prSet presAssocID="{AA364158-3CFC-AA4A-AC52-B86A6DBBB7A8}" presName="composite" presStyleCnt="0"/>
      <dgm:spPr/>
    </dgm:pt>
    <dgm:pt modelId="{96F798FC-F810-6E43-B43B-2207C84BA3E9}" type="pres">
      <dgm:prSet presAssocID="{AA364158-3CFC-AA4A-AC52-B86A6DBBB7A8}" presName="parTx" presStyleLbl="node1" presStyleIdx="1" presStyleCnt="3">
        <dgm:presLayoutVars>
          <dgm:chMax val="0"/>
          <dgm:chPref val="0"/>
          <dgm:bulletEnabled val="1"/>
        </dgm:presLayoutVars>
      </dgm:prSet>
      <dgm:spPr/>
    </dgm:pt>
    <dgm:pt modelId="{DC0676F1-D35E-7541-819D-7A7EDAB87BF7}" type="pres">
      <dgm:prSet presAssocID="{AA364158-3CFC-AA4A-AC52-B86A6DBBB7A8}" presName="parSh" presStyleLbl="node1" presStyleIdx="2" presStyleCnt="3"/>
      <dgm:spPr/>
    </dgm:pt>
    <dgm:pt modelId="{7ACE5162-033D-1F48-A00F-6CF877ADCD6D}" type="pres">
      <dgm:prSet presAssocID="{AA364158-3CFC-AA4A-AC52-B86A6DBBB7A8}" presName="desTx" presStyleLbl="fgAcc1" presStyleIdx="2" presStyleCnt="3">
        <dgm:presLayoutVars>
          <dgm:bulletEnabled val="1"/>
        </dgm:presLayoutVars>
      </dgm:prSet>
      <dgm:spPr/>
    </dgm:pt>
  </dgm:ptLst>
  <dgm:cxnLst>
    <dgm:cxn modelId="{DBD59F03-C8E0-764A-83DB-422D07BAA22D}" srcId="{2AA148A9-1B67-3D45-A595-1F74D82029A4}" destId="{4D7A1D74-3CF9-814B-990A-F7D27B3047ED}" srcOrd="3" destOrd="0" parTransId="{0426F853-2CB0-3E45-A656-C70A36D8FFFA}" sibTransId="{2390C9D6-A78C-0E4C-82F9-BC55A38D9003}"/>
    <dgm:cxn modelId="{889D751F-985C-F541-A9F7-BAC299FEE21A}" srcId="{2AA148A9-1B67-3D45-A595-1F74D82029A4}" destId="{914D9FE9-FE2B-5D42-80E0-BE9B8EF2B072}" srcOrd="1" destOrd="0" parTransId="{B3DB6B11-8AFF-2B46-ABBD-07F873BC566D}" sibTransId="{1F8F4B00-06FB-804F-8C55-292606393BD0}"/>
    <dgm:cxn modelId="{6303FE30-DE5E-6A4B-930B-0829F1542CE7}" srcId="{1A59EF3D-8274-7843-8BDA-61D70464D868}" destId="{2AA148A9-1B67-3D45-A595-1F74D82029A4}" srcOrd="0" destOrd="0" parTransId="{4A3EEAD4-3C54-1E4E-8B4A-FB0217C230A2}" sibTransId="{44889742-7786-C34A-93B7-1B5985B82DC9}"/>
    <dgm:cxn modelId="{B58A7E31-68E4-5146-841D-BFFB1D01EAAC}" srcId="{12E4CA27-2B6F-4443-88F6-7DF268997820}" destId="{EA24A4A2-F666-E549-80CF-F79CBF9F0524}" srcOrd="3" destOrd="0" parTransId="{3081DB63-48C0-2B4D-AB69-2FF19FD06F77}" sibTransId="{9561A82A-3619-C848-8E30-97A088580E22}"/>
    <dgm:cxn modelId="{48F4BC31-1210-8A42-B5D3-D8850225AE44}" type="presOf" srcId="{5662D5EF-AFF0-A547-882F-6BB22A34F984}" destId="{EC7C8EFF-442D-BD4B-AED7-A8326693122E}" srcOrd="0" destOrd="0" presId="urn:microsoft.com/office/officeart/2005/8/layout/process3"/>
    <dgm:cxn modelId="{16D1AD33-B195-3942-9031-44BF4D5AC923}" type="presOf" srcId="{E6CB45AF-E508-A142-A029-7542D9DCE237}" destId="{879C6AD7-0602-9A4C-B696-F5A2193FD55E}" srcOrd="0" destOrd="1" presId="urn:microsoft.com/office/officeart/2005/8/layout/process3"/>
    <dgm:cxn modelId="{B1808C37-866B-8F47-B0E5-8DBFA7F3B302}" type="presOf" srcId="{AA364158-3CFC-AA4A-AC52-B86A6DBBB7A8}" destId="{96F798FC-F810-6E43-B43B-2207C84BA3E9}" srcOrd="0" destOrd="0" presId="urn:microsoft.com/office/officeart/2005/8/layout/process3"/>
    <dgm:cxn modelId="{6566733B-CA1C-EF49-BA04-61C4C9B39FC5}" type="presOf" srcId="{657AFD3B-8F09-F34B-9823-CE77D4AF8AEC}" destId="{7ACE5162-033D-1F48-A00F-6CF877ADCD6D}" srcOrd="0" destOrd="2" presId="urn:microsoft.com/office/officeart/2005/8/layout/process3"/>
    <dgm:cxn modelId="{F473D73C-ED97-4F4E-AA3C-D74A1EA0E5FB}" type="presOf" srcId="{B1BB3EE6-F373-C948-B4B3-730D12EE0199}" destId="{7ACE5162-033D-1F48-A00F-6CF877ADCD6D}" srcOrd="0" destOrd="0" presId="urn:microsoft.com/office/officeart/2005/8/layout/process3"/>
    <dgm:cxn modelId="{0A014A44-EC5B-5644-A44C-7BD62EB9FCED}" type="presOf" srcId="{1A59EF3D-8274-7843-8BDA-61D70464D868}" destId="{7D74B3D1-764C-8C45-8370-825502CA27FE}" srcOrd="0" destOrd="0" presId="urn:microsoft.com/office/officeart/2005/8/layout/process3"/>
    <dgm:cxn modelId="{A8481F46-B1F1-124B-9F10-87CC9084C49D}" type="presOf" srcId="{44889742-7786-C34A-93B7-1B5985B82DC9}" destId="{0B500E22-037C-294E-9F27-8BBB6126636A}" srcOrd="1" destOrd="0" presId="urn:microsoft.com/office/officeart/2005/8/layout/process3"/>
    <dgm:cxn modelId="{1D33684F-28AE-0040-9907-C93AF955CAA6}" type="presOf" srcId="{17ECEB64-E97A-1146-B2A6-B5624B0BCCFC}" destId="{F7541148-B9F6-EE49-A716-D9B204FA96EE}" srcOrd="1" destOrd="0" presId="urn:microsoft.com/office/officeart/2005/8/layout/process3"/>
    <dgm:cxn modelId="{AC6BAB51-B002-6B4A-844D-93F993D811AC}" type="presOf" srcId="{12E4CA27-2B6F-4443-88F6-7DF268997820}" destId="{42D25055-6CE1-394C-8E6B-221D1CBAE4A7}" srcOrd="0" destOrd="0" presId="urn:microsoft.com/office/officeart/2005/8/layout/process3"/>
    <dgm:cxn modelId="{7671F856-7A30-C44D-AB7E-746AAF169E59}" type="presOf" srcId="{44889742-7786-C34A-93B7-1B5985B82DC9}" destId="{F4E04AF2-8320-FB4C-84C7-1F3EC77C1448}" srcOrd="0" destOrd="0" presId="urn:microsoft.com/office/officeart/2005/8/layout/process3"/>
    <dgm:cxn modelId="{2B28135D-8B93-E74F-A68F-43293410E962}" type="presOf" srcId="{914D9FE9-FE2B-5D42-80E0-BE9B8EF2B072}" destId="{EC7C8EFF-442D-BD4B-AED7-A8326693122E}" srcOrd="0" destOrd="1" presId="urn:microsoft.com/office/officeart/2005/8/layout/process3"/>
    <dgm:cxn modelId="{8B72B25D-4BE7-B242-96C8-11A53B21FF56}" srcId="{1A59EF3D-8274-7843-8BDA-61D70464D868}" destId="{AA364158-3CFC-AA4A-AC52-B86A6DBBB7A8}" srcOrd="2" destOrd="0" parTransId="{A4C2809B-9317-5E45-AE70-2A545C37DD32}" sibTransId="{C413E249-89CA-584A-8CAC-3564124A26D5}"/>
    <dgm:cxn modelId="{5A171369-8EBA-5249-BEF4-000F9737CEF4}" srcId="{1A59EF3D-8274-7843-8BDA-61D70464D868}" destId="{12E4CA27-2B6F-4443-88F6-7DF268997820}" srcOrd="1" destOrd="0" parTransId="{B124B46B-8EBB-4E4D-9046-95EB788ADE29}" sibTransId="{17ECEB64-E97A-1146-B2A6-B5624B0BCCFC}"/>
    <dgm:cxn modelId="{2801EA6B-4D78-7E42-AFDB-D901AFCF41E9}" srcId="{2AA148A9-1B67-3D45-A595-1F74D82029A4}" destId="{5662D5EF-AFF0-A547-882F-6BB22A34F984}" srcOrd="0" destOrd="0" parTransId="{A54D6B61-A5CE-1247-B1EB-79F20E4DDE9E}" sibTransId="{350B5A1E-DBCC-6842-A862-4B9F0168FA17}"/>
    <dgm:cxn modelId="{DF3B9179-8BF7-1943-816E-8682E83BDE5A}" type="presOf" srcId="{AA364158-3CFC-AA4A-AC52-B86A6DBBB7A8}" destId="{DC0676F1-D35E-7541-819D-7A7EDAB87BF7}" srcOrd="1" destOrd="0" presId="urn:microsoft.com/office/officeart/2005/8/layout/process3"/>
    <dgm:cxn modelId="{D5E87790-C251-4E43-AA87-AA7EB87B9F68}" srcId="{AA364158-3CFC-AA4A-AC52-B86A6DBBB7A8}" destId="{CC05CF29-E7E6-5847-9EBD-4EDC6D948D5B}" srcOrd="1" destOrd="0" parTransId="{6F8A3ED1-816E-7443-B93D-E6D18A1503AD}" sibTransId="{D6DAFA98-6B44-7A45-A2FB-35C21414C152}"/>
    <dgm:cxn modelId="{B2EEE299-5771-1F49-955E-068AFA4E5282}" srcId="{AA364158-3CFC-AA4A-AC52-B86A6DBBB7A8}" destId="{B1BB3EE6-F373-C948-B4B3-730D12EE0199}" srcOrd="0" destOrd="0" parTransId="{AA3B3DA5-2848-A242-8D9F-E7C082F7F628}" sibTransId="{730294D5-368B-D041-838F-8F803EDB293A}"/>
    <dgm:cxn modelId="{D24850A2-6D55-F640-8FB7-69194363CEEC}" srcId="{12E4CA27-2B6F-4443-88F6-7DF268997820}" destId="{E6CB45AF-E508-A142-A029-7542D9DCE237}" srcOrd="1" destOrd="0" parTransId="{78BD4002-D57B-844D-B66F-B70FC14B3A4A}" sibTransId="{FF2FD9E1-BC60-8C4F-9F50-7FEC5047DEFA}"/>
    <dgm:cxn modelId="{A1FB54A3-0D1D-C046-8F55-AA473EFB20AA}" type="presOf" srcId="{4D7A1D74-3CF9-814B-990A-F7D27B3047ED}" destId="{EC7C8EFF-442D-BD4B-AED7-A8326693122E}" srcOrd="0" destOrd="3" presId="urn:microsoft.com/office/officeart/2005/8/layout/process3"/>
    <dgm:cxn modelId="{D6A120A5-D284-AD42-9595-F532EE1C584F}" type="presOf" srcId="{9FCA571B-73EB-1F47-8529-3918EED921F2}" destId="{879C6AD7-0602-9A4C-B696-F5A2193FD55E}" srcOrd="0" destOrd="2" presId="urn:microsoft.com/office/officeart/2005/8/layout/process3"/>
    <dgm:cxn modelId="{958E8EAD-93CB-8D47-906E-3DD9799D104D}" srcId="{12E4CA27-2B6F-4443-88F6-7DF268997820}" destId="{ED030DF7-4B84-5C48-A415-7E7BBFF07CF7}" srcOrd="0" destOrd="0" parTransId="{DAE4DAC8-6322-114B-86BE-73115504EFCE}" sibTransId="{A67A45C2-6D5E-EC47-A15F-E0D7AF5EC853}"/>
    <dgm:cxn modelId="{28019BC3-BFFE-DE44-8DAF-D315E9EE2940}" srcId="{AA364158-3CFC-AA4A-AC52-B86A6DBBB7A8}" destId="{657AFD3B-8F09-F34B-9823-CE77D4AF8AEC}" srcOrd="2" destOrd="0" parTransId="{422FC821-8FF4-2B48-BBE2-5B2CAB15098B}" sibTransId="{C7B323B7-F9EA-7C4E-A42E-03C095B92832}"/>
    <dgm:cxn modelId="{8449EDC3-D08B-5C49-8709-26A1A27EF7AF}" srcId="{2AA148A9-1B67-3D45-A595-1F74D82029A4}" destId="{D7AA09CA-ECA4-174C-8D24-6D42E009E8E3}" srcOrd="2" destOrd="0" parTransId="{42D02115-1F8D-F846-A266-C2910232B197}" sibTransId="{9B7AB453-CD6A-1249-B93D-5D6983A2B16D}"/>
    <dgm:cxn modelId="{EFB0EEC3-03B2-4342-9AAF-4B7AEFB6887A}" type="presOf" srcId="{ED030DF7-4B84-5C48-A415-7E7BBFF07CF7}" destId="{879C6AD7-0602-9A4C-B696-F5A2193FD55E}" srcOrd="0" destOrd="0" presId="urn:microsoft.com/office/officeart/2005/8/layout/process3"/>
    <dgm:cxn modelId="{B4432ECA-32CD-BA4C-B664-6579700A2804}" type="presOf" srcId="{12E4CA27-2B6F-4443-88F6-7DF268997820}" destId="{B137A14C-07BA-B445-A560-D2427178605A}" srcOrd="1" destOrd="0" presId="urn:microsoft.com/office/officeart/2005/8/layout/process3"/>
    <dgm:cxn modelId="{86349DDD-8C0D-334A-9E8E-851E05702BAE}" type="presOf" srcId="{CC05CF29-E7E6-5847-9EBD-4EDC6D948D5B}" destId="{7ACE5162-033D-1F48-A00F-6CF877ADCD6D}" srcOrd="0" destOrd="1" presId="urn:microsoft.com/office/officeart/2005/8/layout/process3"/>
    <dgm:cxn modelId="{CE07CDE2-5927-CB4D-837D-D92A9F1997E9}" type="presOf" srcId="{17ECEB64-E97A-1146-B2A6-B5624B0BCCFC}" destId="{20A86A8B-1349-1A48-B738-1C9F79317B7D}" srcOrd="0" destOrd="0" presId="urn:microsoft.com/office/officeart/2005/8/layout/process3"/>
    <dgm:cxn modelId="{B3E6F6E4-A50D-BC44-A755-765C6902AA80}" type="presOf" srcId="{2AA148A9-1B67-3D45-A595-1F74D82029A4}" destId="{03F0728D-B166-354A-8094-390CB01C6DCF}" srcOrd="1" destOrd="0" presId="urn:microsoft.com/office/officeart/2005/8/layout/process3"/>
    <dgm:cxn modelId="{DFDAF3E7-ACB0-F848-B9AE-1ED5BBB0B78B}" type="presOf" srcId="{2AA148A9-1B67-3D45-A595-1F74D82029A4}" destId="{669C56FE-1733-5E46-99BD-0F28A1D0DED6}" srcOrd="0" destOrd="0" presId="urn:microsoft.com/office/officeart/2005/8/layout/process3"/>
    <dgm:cxn modelId="{D428B9FB-4BEC-F142-8369-773CBACAA7AD}" type="presOf" srcId="{D7AA09CA-ECA4-174C-8D24-6D42E009E8E3}" destId="{EC7C8EFF-442D-BD4B-AED7-A8326693122E}" srcOrd="0" destOrd="2" presId="urn:microsoft.com/office/officeart/2005/8/layout/process3"/>
    <dgm:cxn modelId="{2C4BBDFE-49FF-4B41-9720-0D209E880BCB}" srcId="{12E4CA27-2B6F-4443-88F6-7DF268997820}" destId="{9FCA571B-73EB-1F47-8529-3918EED921F2}" srcOrd="2" destOrd="0" parTransId="{47495770-64F6-D440-91CB-C7B9F8F2FABE}" sibTransId="{6FD9F961-7BB6-6241-BDC9-B23017C5ECD5}"/>
    <dgm:cxn modelId="{C0A3D9FE-CC63-404D-B6F9-C79EAE3983BE}" type="presOf" srcId="{EA24A4A2-F666-E549-80CF-F79CBF9F0524}" destId="{879C6AD7-0602-9A4C-B696-F5A2193FD55E}" srcOrd="0" destOrd="3" presId="urn:microsoft.com/office/officeart/2005/8/layout/process3"/>
    <dgm:cxn modelId="{2C3C4E30-D906-B34F-9574-ABA98D58EAC0}" type="presParOf" srcId="{7D74B3D1-764C-8C45-8370-825502CA27FE}" destId="{33E27540-82FE-0F4D-B223-675A8A818F04}" srcOrd="0" destOrd="0" presId="urn:microsoft.com/office/officeart/2005/8/layout/process3"/>
    <dgm:cxn modelId="{C700BFDA-060D-7648-BB32-75F564BEF416}" type="presParOf" srcId="{33E27540-82FE-0F4D-B223-675A8A818F04}" destId="{669C56FE-1733-5E46-99BD-0F28A1D0DED6}" srcOrd="0" destOrd="0" presId="urn:microsoft.com/office/officeart/2005/8/layout/process3"/>
    <dgm:cxn modelId="{7B4A54B0-C1FB-3240-9BDF-718F87BFCEE3}" type="presParOf" srcId="{33E27540-82FE-0F4D-B223-675A8A818F04}" destId="{03F0728D-B166-354A-8094-390CB01C6DCF}" srcOrd="1" destOrd="0" presId="urn:microsoft.com/office/officeart/2005/8/layout/process3"/>
    <dgm:cxn modelId="{1B450326-3279-7D4C-9103-C84A11B5A27C}" type="presParOf" srcId="{33E27540-82FE-0F4D-B223-675A8A818F04}" destId="{EC7C8EFF-442D-BD4B-AED7-A8326693122E}" srcOrd="2" destOrd="0" presId="urn:microsoft.com/office/officeart/2005/8/layout/process3"/>
    <dgm:cxn modelId="{DB4770D4-CC68-1646-A3D3-D84878A0805B}" type="presParOf" srcId="{7D74B3D1-764C-8C45-8370-825502CA27FE}" destId="{F4E04AF2-8320-FB4C-84C7-1F3EC77C1448}" srcOrd="1" destOrd="0" presId="urn:microsoft.com/office/officeart/2005/8/layout/process3"/>
    <dgm:cxn modelId="{73D5B462-A9E7-CA4E-8FF4-030251C52C00}" type="presParOf" srcId="{F4E04AF2-8320-FB4C-84C7-1F3EC77C1448}" destId="{0B500E22-037C-294E-9F27-8BBB6126636A}" srcOrd="0" destOrd="0" presId="urn:microsoft.com/office/officeart/2005/8/layout/process3"/>
    <dgm:cxn modelId="{2CC3608E-AF3D-4E4E-9869-240631C45C2E}" type="presParOf" srcId="{7D74B3D1-764C-8C45-8370-825502CA27FE}" destId="{F41EF417-0B35-A04B-8B69-32AEDA05AB25}" srcOrd="2" destOrd="0" presId="urn:microsoft.com/office/officeart/2005/8/layout/process3"/>
    <dgm:cxn modelId="{90EB24BD-DD97-B343-AAFD-FDE7FE613F04}" type="presParOf" srcId="{F41EF417-0B35-A04B-8B69-32AEDA05AB25}" destId="{42D25055-6CE1-394C-8E6B-221D1CBAE4A7}" srcOrd="0" destOrd="0" presId="urn:microsoft.com/office/officeart/2005/8/layout/process3"/>
    <dgm:cxn modelId="{E967A3E8-76B5-454F-9F48-6BC838626D3A}" type="presParOf" srcId="{F41EF417-0B35-A04B-8B69-32AEDA05AB25}" destId="{B137A14C-07BA-B445-A560-D2427178605A}" srcOrd="1" destOrd="0" presId="urn:microsoft.com/office/officeart/2005/8/layout/process3"/>
    <dgm:cxn modelId="{408EB690-4288-354C-8112-2E8A10F000D7}" type="presParOf" srcId="{F41EF417-0B35-A04B-8B69-32AEDA05AB25}" destId="{879C6AD7-0602-9A4C-B696-F5A2193FD55E}" srcOrd="2" destOrd="0" presId="urn:microsoft.com/office/officeart/2005/8/layout/process3"/>
    <dgm:cxn modelId="{68DC338F-F8CC-3E40-9F51-977E34DFC63B}" type="presParOf" srcId="{7D74B3D1-764C-8C45-8370-825502CA27FE}" destId="{20A86A8B-1349-1A48-B738-1C9F79317B7D}" srcOrd="3" destOrd="0" presId="urn:microsoft.com/office/officeart/2005/8/layout/process3"/>
    <dgm:cxn modelId="{427E29F0-A382-4842-87B8-639A685BF684}" type="presParOf" srcId="{20A86A8B-1349-1A48-B738-1C9F79317B7D}" destId="{F7541148-B9F6-EE49-A716-D9B204FA96EE}" srcOrd="0" destOrd="0" presId="urn:microsoft.com/office/officeart/2005/8/layout/process3"/>
    <dgm:cxn modelId="{0A31C8F1-0049-9C4F-AC51-E881C016D84F}" type="presParOf" srcId="{7D74B3D1-764C-8C45-8370-825502CA27FE}" destId="{1BBFD11F-EBBD-F348-85E7-A1C4BA40BFB7}" srcOrd="4" destOrd="0" presId="urn:microsoft.com/office/officeart/2005/8/layout/process3"/>
    <dgm:cxn modelId="{390F2976-48B8-CA4E-BAF2-BAD6846732D6}" type="presParOf" srcId="{1BBFD11F-EBBD-F348-85E7-A1C4BA40BFB7}" destId="{96F798FC-F810-6E43-B43B-2207C84BA3E9}" srcOrd="0" destOrd="0" presId="urn:microsoft.com/office/officeart/2005/8/layout/process3"/>
    <dgm:cxn modelId="{05381447-3657-4546-B48E-4BF0EA16AB82}" type="presParOf" srcId="{1BBFD11F-EBBD-F348-85E7-A1C4BA40BFB7}" destId="{DC0676F1-D35E-7541-819D-7A7EDAB87BF7}" srcOrd="1" destOrd="0" presId="urn:microsoft.com/office/officeart/2005/8/layout/process3"/>
    <dgm:cxn modelId="{5E0C4F91-7D9B-244F-B7CA-D971AEE39840}" type="presParOf" srcId="{1BBFD11F-EBBD-F348-85E7-A1C4BA40BFB7}" destId="{7ACE5162-033D-1F48-A00F-6CF877ADCD6D}"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0728D-B166-354A-8094-390CB01C6DCF}">
      <dsp:nvSpPr>
        <dsp:cNvPr id="0" name=""/>
        <dsp:cNvSpPr/>
      </dsp:nvSpPr>
      <dsp:spPr>
        <a:xfrm>
          <a:off x="5252" y="1271276"/>
          <a:ext cx="2388119" cy="907200"/>
        </a:xfrm>
        <a:prstGeom prst="roundRect">
          <a:avLst>
            <a:gd name="adj" fmla="val 10000"/>
          </a:avLst>
        </a:prstGeom>
        <a:solidFill>
          <a:schemeClr val="tx2">
            <a:lumMod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Design</a:t>
          </a:r>
        </a:p>
      </dsp:txBody>
      <dsp:txXfrm>
        <a:off x="5252" y="1271276"/>
        <a:ext cx="2388119" cy="604800"/>
      </dsp:txXfrm>
    </dsp:sp>
    <dsp:sp modelId="{EC7C8EFF-442D-BD4B-AED7-A8326693122E}">
      <dsp:nvSpPr>
        <dsp:cNvPr id="0" name=""/>
        <dsp:cNvSpPr/>
      </dsp:nvSpPr>
      <dsp:spPr>
        <a:xfrm>
          <a:off x="494385" y="1876076"/>
          <a:ext cx="2388119" cy="2272724"/>
        </a:xfrm>
        <a:prstGeom prst="roundRect">
          <a:avLst>
            <a:gd name="adj" fmla="val 10000"/>
          </a:avLst>
        </a:prstGeom>
        <a:solidFill>
          <a:schemeClr val="lt1">
            <a:alpha val="90000"/>
            <a:hueOff val="0"/>
            <a:satOff val="0"/>
            <a:lumOff val="0"/>
            <a:alphaOff val="0"/>
          </a:schemeClr>
        </a:solidFill>
        <a:ln w="1905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Prompts</a:t>
          </a:r>
        </a:p>
        <a:p>
          <a:pPr marL="228600" lvl="1" indent="-228600" algn="l" defTabSz="933450">
            <a:lnSpc>
              <a:spcPct val="90000"/>
            </a:lnSpc>
            <a:spcBef>
              <a:spcPct val="0"/>
            </a:spcBef>
            <a:spcAft>
              <a:spcPct val="15000"/>
            </a:spcAft>
            <a:buChar char="•"/>
          </a:pPr>
          <a:r>
            <a:rPr lang="en-US" sz="2100" kern="1200"/>
            <a:t>Tools</a:t>
          </a:r>
        </a:p>
        <a:p>
          <a:pPr marL="228600" lvl="1" indent="-228600" algn="l" defTabSz="933450">
            <a:lnSpc>
              <a:spcPct val="90000"/>
            </a:lnSpc>
            <a:spcBef>
              <a:spcPct val="0"/>
            </a:spcBef>
            <a:spcAft>
              <a:spcPct val="15000"/>
            </a:spcAft>
            <a:buChar char="•"/>
          </a:pPr>
          <a:r>
            <a:rPr lang="en-US" sz="2100" kern="1200"/>
            <a:t>Boundary conditions</a:t>
          </a:r>
        </a:p>
        <a:p>
          <a:pPr marL="228600" lvl="1" indent="-228600" algn="l" defTabSz="933450" rtl="0">
            <a:lnSpc>
              <a:spcPct val="90000"/>
            </a:lnSpc>
            <a:spcBef>
              <a:spcPct val="0"/>
            </a:spcBef>
            <a:spcAft>
              <a:spcPct val="15000"/>
            </a:spcAft>
            <a:buChar char="•"/>
          </a:pPr>
          <a:r>
            <a:rPr lang="en-US" sz="2100" kern="1200"/>
            <a:t>Authorizations</a:t>
          </a:r>
        </a:p>
      </dsp:txBody>
      <dsp:txXfrm>
        <a:off x="560951" y="1942642"/>
        <a:ext cx="2254987" cy="2139592"/>
      </dsp:txXfrm>
    </dsp:sp>
    <dsp:sp modelId="{F4E04AF2-8320-FB4C-84C7-1F3EC77C1448}">
      <dsp:nvSpPr>
        <dsp:cNvPr id="0" name=""/>
        <dsp:cNvSpPr/>
      </dsp:nvSpPr>
      <dsp:spPr>
        <a:xfrm>
          <a:off x="2755402" y="1276390"/>
          <a:ext cx="767504" cy="594572"/>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0">
            <a:lnSpc>
              <a:spcPct val="90000"/>
            </a:lnSpc>
            <a:spcBef>
              <a:spcPct val="0"/>
            </a:spcBef>
            <a:spcAft>
              <a:spcPct val="35000"/>
            </a:spcAft>
            <a:buNone/>
          </a:pPr>
          <a:endParaRPr lang="en-US" sz="1700" kern="1200"/>
        </a:p>
      </dsp:txBody>
      <dsp:txXfrm>
        <a:off x="2755402" y="1395304"/>
        <a:ext cx="589132" cy="356744"/>
      </dsp:txXfrm>
    </dsp:sp>
    <dsp:sp modelId="{B137A14C-07BA-B445-A560-D2427178605A}">
      <dsp:nvSpPr>
        <dsp:cNvPr id="0" name=""/>
        <dsp:cNvSpPr/>
      </dsp:nvSpPr>
      <dsp:spPr>
        <a:xfrm>
          <a:off x="3841493" y="1271276"/>
          <a:ext cx="2388119" cy="907200"/>
        </a:xfrm>
        <a:prstGeom prst="roundRect">
          <a:avLst>
            <a:gd name="adj" fmla="val 10000"/>
          </a:avLst>
        </a:prstGeom>
        <a:solidFill>
          <a:schemeClr val="tx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Installation</a:t>
          </a:r>
        </a:p>
      </dsp:txBody>
      <dsp:txXfrm>
        <a:off x="3841493" y="1271276"/>
        <a:ext cx="2388119" cy="604800"/>
      </dsp:txXfrm>
    </dsp:sp>
    <dsp:sp modelId="{879C6AD7-0602-9A4C-B696-F5A2193FD55E}">
      <dsp:nvSpPr>
        <dsp:cNvPr id="0" name=""/>
        <dsp:cNvSpPr/>
      </dsp:nvSpPr>
      <dsp:spPr>
        <a:xfrm>
          <a:off x="4330626" y="1876076"/>
          <a:ext cx="2388119" cy="2272724"/>
        </a:xfrm>
        <a:prstGeom prst="roundRect">
          <a:avLst>
            <a:gd name="adj" fmla="val 10000"/>
          </a:avLst>
        </a:prstGeom>
        <a:solidFill>
          <a:schemeClr val="lt1">
            <a:alpha val="90000"/>
            <a:hueOff val="0"/>
            <a:satOff val="0"/>
            <a:lumOff val="0"/>
            <a:alphaOff val="0"/>
          </a:schemeClr>
        </a:solidFill>
        <a:ln w="1905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Tools Configurations</a:t>
          </a:r>
        </a:p>
        <a:p>
          <a:pPr marL="228600" lvl="1" indent="-228600" algn="l" defTabSz="933450">
            <a:lnSpc>
              <a:spcPct val="90000"/>
            </a:lnSpc>
            <a:spcBef>
              <a:spcPct val="0"/>
            </a:spcBef>
            <a:spcAft>
              <a:spcPct val="15000"/>
            </a:spcAft>
            <a:buChar char="•"/>
          </a:pPr>
          <a:r>
            <a:rPr lang="en-US" sz="2100" kern="1200"/>
            <a:t>Credentials</a:t>
          </a:r>
        </a:p>
        <a:p>
          <a:pPr marL="228600" lvl="1" indent="-228600" algn="l" defTabSz="933450">
            <a:lnSpc>
              <a:spcPct val="90000"/>
            </a:lnSpc>
            <a:spcBef>
              <a:spcPct val="0"/>
            </a:spcBef>
            <a:spcAft>
              <a:spcPct val="15000"/>
            </a:spcAft>
            <a:buChar char="•"/>
          </a:pPr>
          <a:r>
            <a:rPr lang="en-US" sz="2100" kern="1200"/>
            <a:t>Tool Extensions</a:t>
          </a:r>
        </a:p>
        <a:p>
          <a:pPr marL="228600" lvl="1" indent="-228600" algn="l" defTabSz="933450" rtl="0">
            <a:lnSpc>
              <a:spcPct val="90000"/>
            </a:lnSpc>
            <a:spcBef>
              <a:spcPct val="0"/>
            </a:spcBef>
            <a:spcAft>
              <a:spcPct val="15000"/>
            </a:spcAft>
            <a:buChar char="•"/>
          </a:pPr>
          <a:r>
            <a:rPr lang="en-US" sz="2100" kern="1200"/>
            <a:t>Authorizations</a:t>
          </a:r>
        </a:p>
      </dsp:txBody>
      <dsp:txXfrm>
        <a:off x="4397192" y="1942642"/>
        <a:ext cx="2254987" cy="2139592"/>
      </dsp:txXfrm>
    </dsp:sp>
    <dsp:sp modelId="{20A86A8B-1349-1A48-B738-1C9F79317B7D}">
      <dsp:nvSpPr>
        <dsp:cNvPr id="0" name=""/>
        <dsp:cNvSpPr/>
      </dsp:nvSpPr>
      <dsp:spPr>
        <a:xfrm>
          <a:off x="6591643" y="1276390"/>
          <a:ext cx="767504" cy="594572"/>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0">
            <a:lnSpc>
              <a:spcPct val="90000"/>
            </a:lnSpc>
            <a:spcBef>
              <a:spcPct val="0"/>
            </a:spcBef>
            <a:spcAft>
              <a:spcPct val="35000"/>
            </a:spcAft>
            <a:buNone/>
          </a:pPr>
          <a:endParaRPr lang="en-US" sz="1700" kern="1200"/>
        </a:p>
      </dsp:txBody>
      <dsp:txXfrm>
        <a:off x="6591643" y="1395304"/>
        <a:ext cx="589132" cy="356744"/>
      </dsp:txXfrm>
    </dsp:sp>
    <dsp:sp modelId="{DC0676F1-D35E-7541-819D-7A7EDAB87BF7}">
      <dsp:nvSpPr>
        <dsp:cNvPr id="0" name=""/>
        <dsp:cNvSpPr/>
      </dsp:nvSpPr>
      <dsp:spPr>
        <a:xfrm>
          <a:off x="7677734" y="1271276"/>
          <a:ext cx="2388119" cy="907200"/>
        </a:xfrm>
        <a:prstGeom prst="roundRect">
          <a:avLst>
            <a:gd name="adj" fmla="val 10000"/>
          </a:avLst>
        </a:prstGeom>
        <a:solidFill>
          <a:schemeClr val="tx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Runtime</a:t>
          </a:r>
        </a:p>
      </dsp:txBody>
      <dsp:txXfrm>
        <a:off x="7677734" y="1271276"/>
        <a:ext cx="2388119" cy="604800"/>
      </dsp:txXfrm>
    </dsp:sp>
    <dsp:sp modelId="{7ACE5162-033D-1F48-A00F-6CF877ADCD6D}">
      <dsp:nvSpPr>
        <dsp:cNvPr id="0" name=""/>
        <dsp:cNvSpPr/>
      </dsp:nvSpPr>
      <dsp:spPr>
        <a:xfrm>
          <a:off x="8166867" y="1876076"/>
          <a:ext cx="2388119" cy="2272724"/>
        </a:xfrm>
        <a:prstGeom prst="roundRect">
          <a:avLst>
            <a:gd name="adj" fmla="val 10000"/>
          </a:avLst>
        </a:prstGeom>
        <a:solidFill>
          <a:schemeClr val="lt1">
            <a:alpha val="90000"/>
            <a:hueOff val="0"/>
            <a:satOff val="0"/>
            <a:lumOff val="0"/>
            <a:alphaOff val="0"/>
          </a:schemeClr>
        </a:solidFill>
        <a:ln w="1905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a:t>Runtime Grants</a:t>
          </a:r>
        </a:p>
        <a:p>
          <a:pPr marL="228600" lvl="1" indent="-228600" algn="l" defTabSz="933450" rtl="0">
            <a:lnSpc>
              <a:spcPct val="90000"/>
            </a:lnSpc>
            <a:spcBef>
              <a:spcPct val="0"/>
            </a:spcBef>
            <a:spcAft>
              <a:spcPct val="15000"/>
            </a:spcAft>
            <a:buChar char="•"/>
          </a:pPr>
          <a:r>
            <a:rPr lang="en-US" sz="2100" kern="1200"/>
            <a:t>Personal User tools</a:t>
          </a:r>
        </a:p>
        <a:p>
          <a:pPr marL="228600" lvl="1" indent="-228600" algn="l" defTabSz="933450" rtl="0">
            <a:lnSpc>
              <a:spcPct val="90000"/>
            </a:lnSpc>
            <a:spcBef>
              <a:spcPct val="0"/>
            </a:spcBef>
            <a:spcAft>
              <a:spcPct val="15000"/>
            </a:spcAft>
            <a:buChar char="•"/>
          </a:pPr>
          <a:endParaRPr lang="en-US" sz="2100" kern="1200"/>
        </a:p>
      </dsp:txBody>
      <dsp:txXfrm>
        <a:off x="8233433" y="1942642"/>
        <a:ext cx="2254987" cy="21395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1</a:t>
            </a:fld>
            <a:endParaRPr lang="en-DE"/>
          </a:p>
        </p:txBody>
      </p:sp>
    </p:spTree>
    <p:extLst>
      <p:ext uri="{BB962C8B-B14F-4D97-AF65-F5344CB8AC3E}">
        <p14:creationId xmlns:p14="http://schemas.microsoft.com/office/powerpoint/2010/main" val="236361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18</a:t>
            </a:fld>
            <a:endParaRPr lang="en-DE"/>
          </a:p>
        </p:txBody>
      </p:sp>
    </p:spTree>
    <p:extLst>
      <p:ext uri="{BB962C8B-B14F-4D97-AF65-F5344CB8AC3E}">
        <p14:creationId xmlns:p14="http://schemas.microsoft.com/office/powerpoint/2010/main" val="15149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03F3B-8898-6B60-268C-A6622F75A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95FF6-1EA0-1044-20CD-8088B3665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702FE-9994-92F7-1CA3-799CC8B764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8AA3C0-6784-4196-E881-BA3B167DCB25}"/>
              </a:ext>
            </a:extLst>
          </p:cNvPr>
          <p:cNvSpPr>
            <a:spLocks noGrp="1"/>
          </p:cNvSpPr>
          <p:nvPr>
            <p:ph type="sldNum" sz="quarter" idx="5"/>
          </p:nvPr>
        </p:nvSpPr>
        <p:spPr/>
        <p:txBody>
          <a:bodyPr/>
          <a:lstStyle/>
          <a:p>
            <a:fld id="{7D8C2C35-2B8A-446E-BEC0-FD36716C29AC}" type="slidenum">
              <a:rPr lang="en-DE" smtClean="0"/>
              <a:pPr/>
              <a:t>19</a:t>
            </a:fld>
            <a:endParaRPr lang="en-DE"/>
          </a:p>
        </p:txBody>
      </p:sp>
    </p:spTree>
    <p:extLst>
      <p:ext uri="{BB962C8B-B14F-4D97-AF65-F5344CB8AC3E}">
        <p14:creationId xmlns:p14="http://schemas.microsoft.com/office/powerpoint/2010/main" val="3988210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20</a:t>
            </a:fld>
            <a:endParaRPr lang="en-DE"/>
          </a:p>
        </p:txBody>
      </p:sp>
    </p:spTree>
    <p:extLst>
      <p:ext uri="{BB962C8B-B14F-4D97-AF65-F5344CB8AC3E}">
        <p14:creationId xmlns:p14="http://schemas.microsoft.com/office/powerpoint/2010/main" val="343198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sz="2000"/>
          </a:p>
        </p:txBody>
      </p:sp>
      <p:sp>
        <p:nvSpPr>
          <p:cNvPr id="4" name="Foliennummernplatzhalt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114340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06845-6381-BEB1-89BC-C26EE0C7A3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DA99E-6BAB-12C6-5619-31F9DD283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0E164-DDEF-045B-0557-6DD0AA23957B}"/>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72 Brand" panose="020B0604020202020204" charset="0"/>
                <a:ea typeface="Calibri" panose="020F0502020204030204" pitchFamily="34" charset="0"/>
              </a:rPr>
              <a:t>Trusted out-of-the-box data products eliminate time-consuming and tedious data integration and preparation</a:t>
            </a:r>
            <a:endParaRPr lang="en-US" sz="1400">
              <a:solidFill>
                <a:srgbClr val="000000"/>
              </a:solidFill>
              <a:latin typeface="72 Brand" panose="020B0604020202020204" charset="0"/>
              <a:ea typeface="+mn-ea"/>
            </a:endParaRPr>
          </a:p>
          <a:p>
            <a:endParaRPr lang="en-US"/>
          </a:p>
        </p:txBody>
      </p:sp>
      <p:sp>
        <p:nvSpPr>
          <p:cNvPr id="4" name="Slide Number Placeholder 3">
            <a:extLst>
              <a:ext uri="{FF2B5EF4-FFF2-40B4-BE49-F238E27FC236}">
                <a16:creationId xmlns:a16="http://schemas.microsoft.com/office/drawing/2014/main" id="{AF2EE97B-F536-B858-63FD-FA41DFC2929B}"/>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DE" sz="800" b="0" i="0" u="none" strike="noStrike" kern="1200" cap="none" spc="0" normalizeH="0" baseline="0" noProof="0" smtClean="0">
                <a:ln>
                  <a:noFill/>
                </a:ln>
                <a:solidFill>
                  <a:srgbClr val="000000"/>
                </a:solidFill>
                <a:effectLst/>
                <a:uLnTx/>
                <a:uFillTx/>
                <a:latin typeface="72 Brand" panose="020B0504030603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DE" sz="800"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Tree>
    <p:extLst>
      <p:ext uri="{BB962C8B-B14F-4D97-AF65-F5344CB8AC3E}">
        <p14:creationId xmlns:p14="http://schemas.microsoft.com/office/powerpoint/2010/main" val="165485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34903-A959-6F0E-3BCB-963E7DC6F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6A3F3-1719-7B10-BD0D-16B56AFCB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3EF3C-DD12-4A5E-C4A3-B1131C45981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329D4C42-D4FA-DFB8-F399-FC26E4D48B80}"/>
              </a:ext>
            </a:extLst>
          </p:cNvPr>
          <p:cNvSpPr>
            <a:spLocks noGrp="1"/>
          </p:cNvSpPr>
          <p:nvPr>
            <p:ph type="sldNum" sz="quarter" idx="5"/>
          </p:nvPr>
        </p:nvSpPr>
        <p:spPr/>
        <p:txBody>
          <a:bodyPr/>
          <a:lstStyle/>
          <a:p>
            <a:fld id="{7D8C2C35-2B8A-446E-BEC0-FD36716C29AC}" type="slidenum">
              <a:rPr lang="en-DE" smtClean="0"/>
              <a:pPr/>
              <a:t>24</a:t>
            </a:fld>
            <a:endParaRPr lang="en-DE"/>
          </a:p>
        </p:txBody>
      </p:sp>
    </p:spTree>
    <p:extLst>
      <p:ext uri="{BB962C8B-B14F-4D97-AF65-F5344CB8AC3E}">
        <p14:creationId xmlns:p14="http://schemas.microsoft.com/office/powerpoint/2010/main" val="3427504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sz="2000"/>
          </a:p>
        </p:txBody>
      </p:sp>
      <p:sp>
        <p:nvSpPr>
          <p:cNvPr id="4" name="Foliennummernplatzhalter 3"/>
          <p:cNvSpPr>
            <a:spLocks noGrp="1"/>
          </p:cNvSpPr>
          <p:nvPr>
            <p:ph type="sldNum" sz="quarter" idx="5"/>
          </p:nvPr>
        </p:nvSpPr>
        <p:spPr/>
        <p:txBody>
          <a:bodyPr/>
          <a:lstStyle/>
          <a:p>
            <a:fld id="{7D8C2C35-2B8A-446E-BEC0-FD36716C29AC}" type="slidenum">
              <a:rPr lang="de-DE" smtClean="0"/>
              <a:pPr/>
              <a:t>28</a:t>
            </a:fld>
            <a:endParaRPr lang="de-DE"/>
          </a:p>
        </p:txBody>
      </p:sp>
    </p:spTree>
    <p:extLst>
      <p:ext uri="{BB962C8B-B14F-4D97-AF65-F5344CB8AC3E}">
        <p14:creationId xmlns:p14="http://schemas.microsoft.com/office/powerpoint/2010/main" val="3847136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a:p>
        </p:txBody>
      </p:sp>
    </p:spTree>
    <p:extLst>
      <p:ext uri="{BB962C8B-B14F-4D97-AF65-F5344CB8AC3E}">
        <p14:creationId xmlns:p14="http://schemas.microsoft.com/office/powerpoint/2010/main" val="55097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is crucial for AI agents, enabling clear attribution of actions and decisions. It fosters trust and accountability by allowing users to understand which agent is responsible for outcomes. Additionally, unique identities help personalize interactions and ensure consistent behavior across different contexts and environments.</a:t>
            </a:r>
          </a:p>
        </p:txBody>
      </p:sp>
      <p:sp>
        <p:nvSpPr>
          <p:cNvPr id="4" name="Slide Number Placeholder 3"/>
          <p:cNvSpPr>
            <a:spLocks noGrp="1"/>
          </p:cNvSpPr>
          <p:nvPr>
            <p:ph type="sldNum" sz="quarter" idx="5"/>
          </p:nvPr>
        </p:nvSpPr>
        <p:spPr/>
        <p:txBody>
          <a:bodyPr/>
          <a:lstStyle/>
          <a:p>
            <a:fld id="{7D8C2C35-2B8A-446E-BEC0-FD36716C29AC}" type="slidenum">
              <a:rPr lang="en-DE" smtClean="0"/>
              <a:pPr/>
              <a:t>4</a:t>
            </a:fld>
            <a:endParaRPr lang="en-DE"/>
          </a:p>
        </p:txBody>
      </p:sp>
    </p:spTree>
    <p:extLst>
      <p:ext uri="{BB962C8B-B14F-4D97-AF65-F5344CB8AC3E}">
        <p14:creationId xmlns:p14="http://schemas.microsoft.com/office/powerpoint/2010/main" val="168399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is crucial for AI agents, enabling clear attribution of actions and decisions. It fosters trust and accountability by allowing users to understand which agent is responsible for outcomes. Additionally, unique identities help personalize interactions and ensure consistent behavior across different contexts and environments.</a:t>
            </a:r>
          </a:p>
        </p:txBody>
      </p:sp>
      <p:sp>
        <p:nvSpPr>
          <p:cNvPr id="4" name="Slide Number Placeholder 3"/>
          <p:cNvSpPr>
            <a:spLocks noGrp="1"/>
          </p:cNvSpPr>
          <p:nvPr>
            <p:ph type="sldNum" sz="quarter" idx="5"/>
          </p:nvPr>
        </p:nvSpPr>
        <p:spPr/>
        <p:txBody>
          <a:bodyPr/>
          <a:lstStyle/>
          <a:p>
            <a:fld id="{7D8C2C35-2B8A-446E-BEC0-FD36716C29AC}" type="slidenum">
              <a:rPr lang="en-DE" smtClean="0"/>
              <a:pPr/>
              <a:t>5</a:t>
            </a:fld>
            <a:endParaRPr lang="en-DE"/>
          </a:p>
        </p:txBody>
      </p:sp>
    </p:spTree>
    <p:extLst>
      <p:ext uri="{BB962C8B-B14F-4D97-AF65-F5344CB8AC3E}">
        <p14:creationId xmlns:p14="http://schemas.microsoft.com/office/powerpoint/2010/main" val="253610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a:latin typeface="Arial"/>
              <a:cs typeface="Arial"/>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en-DE"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2432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7</a:t>
            </a:fld>
            <a:endParaRPr lang="en-DE"/>
          </a:p>
        </p:txBody>
      </p:sp>
    </p:spTree>
    <p:extLst>
      <p:ext uri="{BB962C8B-B14F-4D97-AF65-F5344CB8AC3E}">
        <p14:creationId xmlns:p14="http://schemas.microsoft.com/office/powerpoint/2010/main" val="417482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is crucial for AI agents, enabling clear attribution of actions and decisions. It fosters trust and accountability by allowing users to understand which agent is responsible for outcomes. Additionally, unique identities help personalize interactions and ensure consistent behavior across different contexts and environments.</a:t>
            </a:r>
          </a:p>
        </p:txBody>
      </p:sp>
      <p:sp>
        <p:nvSpPr>
          <p:cNvPr id="4" name="Slide Number Placeholder 3"/>
          <p:cNvSpPr>
            <a:spLocks noGrp="1"/>
          </p:cNvSpPr>
          <p:nvPr>
            <p:ph type="sldNum" sz="quarter" idx="5"/>
          </p:nvPr>
        </p:nvSpPr>
        <p:spPr/>
        <p:txBody>
          <a:bodyPr/>
          <a:lstStyle/>
          <a:p>
            <a:fld id="{7D8C2C35-2B8A-446E-BEC0-FD36716C29AC}" type="slidenum">
              <a:rPr lang="en-DE" smtClean="0"/>
              <a:pPr/>
              <a:t>8</a:t>
            </a:fld>
            <a:endParaRPr lang="en-DE"/>
          </a:p>
        </p:txBody>
      </p:sp>
    </p:spTree>
    <p:extLst>
      <p:ext uri="{BB962C8B-B14F-4D97-AF65-F5344CB8AC3E}">
        <p14:creationId xmlns:p14="http://schemas.microsoft.com/office/powerpoint/2010/main" val="295190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85201-AC4E-9719-D64A-B58BE00BA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7384D-AE4D-B1D0-E7F1-D8623284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64752-011E-A63B-E651-3248A91202B4}"/>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014A14C1-BBCC-8F66-1A85-A8E29EA9821A}"/>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DE"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9385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1851F-7F4D-AC4F-9315-8FE11E414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C1083-791D-E2DE-921E-81CD68415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0CC41-F26D-3A66-3A81-546E3C6EBC19}"/>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t>Intelligent Applications complement transactional applications like ERP and HCM leveraging underlying data models, ML models and analytics within BDC to provide personalized user experiences.  These personalized experiences help business users understand various aspects of their operations.  Additionally, intelligent applications offer insights, recommendations and facilitate actions to enhance outcomes that matter to the business user.</a:t>
            </a:r>
          </a:p>
          <a:p>
            <a:endParaRPr lang="en-US"/>
          </a:p>
          <a:p>
            <a:pPr marL="285750" indent="-285750">
              <a:buFont typeface="Arial" panose="020B0604020202020204" pitchFamily="34" charset="0"/>
              <a:buChar char="•"/>
            </a:pPr>
            <a:r>
              <a:rPr lang="en-US"/>
              <a:t>Intelligent Applications provide line of business users with ready-to-use insights to improve decision making and to take action on critical business signals.</a:t>
            </a:r>
          </a:p>
          <a:p>
            <a:pPr marL="285750" indent="-285750">
              <a:buFont typeface="Arial" panose="020B0604020202020204" pitchFamily="34" charset="0"/>
              <a:buChar char="•"/>
            </a:pPr>
            <a:r>
              <a:rPr lang="en-US"/>
              <a:t>Built by SAP utilizing decades of industry and functional experience.</a:t>
            </a:r>
          </a:p>
          <a:p>
            <a:pPr marL="285750" indent="-285750">
              <a:buFont typeface="Arial" panose="020B0604020202020204" pitchFamily="34" charset="0"/>
              <a:buChar char="•"/>
            </a:pPr>
            <a:r>
              <a:rPr lang="en-US"/>
              <a:t>Insights are enhanced with AI/ML to uncover hidden insights and improve decision-making.</a:t>
            </a:r>
          </a:p>
          <a:p>
            <a:pPr marL="285750" indent="-285750">
              <a:buFont typeface="Arial" panose="020B0604020202020204" pitchFamily="34" charset="0"/>
              <a:buChar char="•"/>
            </a:pPr>
            <a:r>
              <a:rPr lang="en-US"/>
              <a:t>Built on BDC allowing customers to easily enrich and/or extend intelligent application use cases leveraging SAP and non-SAP data</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E9D93A86-0FFB-1426-EC23-D33B6F4E4608}"/>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DE"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73179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959751395" name="LogoBlue-Dynamic" descr="{&quot;templafy&quot;:{&quot;id&quot;:&quot;b2f2646e-eb2b-484a-800c-564e5254d3c7&quot;}}"/>
          <p:cNvPicPr>
            <a:picLocks noChangeAspect="1"/>
          </p:cNvPicPr>
          <p:nvPr/>
        </p:nvPicPr>
        <p:blipFill>
          <a:blip r:embed="rId2"/>
          <a:stretch>
            <a:fillRect/>
          </a:stretch>
        </p:blipFill>
        <p:spPr>
          <a:xfrm>
            <a:off x="288006" y="360000"/>
            <a:ext cx="1300840" cy="360000"/>
          </a:xfrm>
          <a:prstGeom prst="rect">
            <a:avLst/>
          </a:prstGeom>
        </p:spPr>
      </p:pic>
      <p:sp>
        <p:nvSpPr>
          <p:cNvPr id="6" name="Classification-Dynamic" descr="{&quot;templafy&quot;:{&quot;id&quot;:&quot;4bdc5ea9-f0a9-439e-a919-7151679a38b4&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704" userDrawn="1">
          <p15:clr>
            <a:srgbClr val="FBAE40"/>
          </p15:clr>
        </p15:guide>
        <p15:guide id="4" orient="horz" pos="2334"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1669500716" name="LogoBlue-Dynamic" descr="{&quot;templafy&quot;:{&quot;id&quot;:&quot;44316e8c-6ca3-4db4-8308-7e5dcd1bba55&quot;}}"/>
          <p:cNvPicPr>
            <a:picLocks noChangeAspect="1"/>
          </p:cNvPicPr>
          <p:nvPr/>
        </p:nvPicPr>
        <p:blipFill>
          <a:blip r:embed="rId3"/>
          <a:stretch>
            <a:fillRect/>
          </a:stretch>
        </p:blipFill>
        <p:spPr>
          <a:xfrm>
            <a:off x="288006" y="360000"/>
            <a:ext cx="1300840" cy="360000"/>
          </a:xfrm>
          <a:prstGeom prst="rect">
            <a:avLst/>
          </a:prstGeom>
        </p:spPr>
      </p:pic>
      <p:sp>
        <p:nvSpPr>
          <p:cNvPr id="3" name="Classification-Dynamic" descr="{&quot;templafy&quot;:{&quot;id&quot;:&quot;40f30b24-473a-466d-960c-f8fc2a8c4a63&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b="0" i="0">
              <a:latin typeface="72 Brand" panose="020B0504030603020204" pitchFamily="34" charset="0"/>
            </a:endParaRPr>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b="0" i="0">
              <a:latin typeface="72 Brand" panose="020B0504030603020204" pitchFamily="34" charset="0"/>
            </a:endParaRPr>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338" y="2051754"/>
            <a:ext cx="5529704" cy="997196"/>
          </a:xfrm>
        </p:spPr>
        <p:txBody>
          <a:bodyPr anchor="ctr" anchorCtr="0">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281713248" name="LogoWhite-Dynamic" descr="{&quot;templafy&quot;:{&quot;id&quot;:&quot;c2a22285-1325-428c-b3b5-886a13034185&quot;}}"/>
          <p:cNvPicPr>
            <a:picLocks noChangeAspect="1"/>
          </p:cNvPicPr>
          <p:nvPr/>
        </p:nvPicPr>
        <p:blipFill>
          <a:blip r:embed="rId2"/>
          <a:stretch>
            <a:fillRect/>
          </a:stretch>
        </p:blipFill>
        <p:spPr>
          <a:xfrm>
            <a:off x="288006" y="360000"/>
            <a:ext cx="1303866" cy="360000"/>
          </a:xfrm>
          <a:prstGeom prst="rect">
            <a:avLst/>
          </a:prstGeom>
        </p:spPr>
      </p:pic>
      <p:sp>
        <p:nvSpPr>
          <p:cNvPr id="5" name="Classification-Dynamic" descr="{&quot;templafy&quot;:{&quot;id&quot;:&quot;7143bcfa-1f15-4cc9-9f50-08f536c1ef07&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385"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1"/>
            <a:ext cx="11186476" cy="369332"/>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11186477" cy="4787900"/>
          </a:xfrm>
        </p:spPr>
        <p:txBody>
          <a:bodyPr/>
          <a:lstStyle>
            <a:lvl1pPr>
              <a:defRPr/>
            </a:lvl1pPr>
          </a:lstStyle>
          <a:p>
            <a:pPr lvl="0"/>
            <a:r>
              <a:rPr lang="en-US"/>
              <a:t>Agenda Item/Divider Headline</a:t>
            </a:r>
          </a:p>
          <a:p>
            <a:pPr lvl="1"/>
            <a:r>
              <a:rPr lang="en-US"/>
              <a:t>Details</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4"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4"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1695259945" name="LogoWhite-Dynamic" descr="{&quot;templafy&quot;:{&quot;id&quot;:&quot;9296f7b3-eefb-4e40-8e7e-a90aecd9dcb9&quot;}}"/>
          <p:cNvPicPr>
            <a:picLocks noChangeAspect="1"/>
          </p:cNvPicPr>
          <p:nvPr/>
        </p:nvPicPr>
        <p:blipFill>
          <a:blip r:embed="rId3"/>
          <a:stretch>
            <a:fillRect/>
          </a:stretch>
        </p:blipFill>
        <p:spPr>
          <a:xfrm>
            <a:off x="288006" y="360000"/>
            <a:ext cx="1303866" cy="360000"/>
          </a:xfrm>
          <a:prstGeom prst="rect">
            <a:avLst/>
          </a:prstGeom>
        </p:spPr>
      </p:pic>
      <p:sp>
        <p:nvSpPr>
          <p:cNvPr id="7" name="Classification-Dynamic" descr="{&quot;templafy&quot;:{&quot;id&quot;:&quot;57e11668-fa9a-4f74-bfec-79fe8201ec2c&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266725725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688" userDrawn="1">
          <p15:clr>
            <a:srgbClr val="FBAE40"/>
          </p15:clr>
        </p15:guide>
        <p15:guide id="4" orient="horz" pos="2334"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33f4ad98-d40d-4db6-8561-a1f0d440f82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2025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43050"/>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5" name="Picture 4">
            <a:extLst>
              <a:ext uri="{FF2B5EF4-FFF2-40B4-BE49-F238E27FC236}">
                <a16:creationId xmlns:a16="http://schemas.microsoft.com/office/drawing/2014/main" id="{9B2C865E-BEC1-EE4C-E61C-369AEE2DFC76}"/>
              </a:ext>
            </a:extLst>
          </p:cNvPr>
          <p:cNvPicPr>
            <a:picLocks noChangeAspect="1"/>
          </p:cNvPicPr>
          <p:nvPr userDrawn="1"/>
        </p:nvPicPr>
        <p:blipFill>
          <a:blip r:embed="rId2"/>
          <a:stretch>
            <a:fillRect/>
          </a:stretch>
        </p:blipFill>
        <p:spPr>
          <a:xfrm>
            <a:off x="8183947" y="5990000"/>
            <a:ext cx="3506403"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70" userDrawn="1">
          <p15:clr>
            <a:srgbClr val="FBAE40"/>
          </p15:clr>
        </p15:guide>
        <p15:guide id="4" orient="horz" pos="1830" userDrawn="1">
          <p15:clr>
            <a:srgbClr val="FBAE40"/>
          </p15:clr>
        </p15:guide>
        <p15:guide id="5" orient="horz" pos="4000" userDrawn="1">
          <p15:clr>
            <a:srgbClr val="FBAE40"/>
          </p15:clr>
        </p15:guide>
        <p15:guide id="6" pos="314"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1757741109" name="LogoWhite-Dynamic" descr="{&quot;templafy&quot;:{&quot;id&quot;:&quot;72fa906d-d218-4221-b995-d112b2b39007&quot;}}"/>
          <p:cNvPicPr>
            <a:picLocks noChangeAspect="1"/>
          </p:cNvPicPr>
          <p:nvPr/>
        </p:nvPicPr>
        <p:blipFill>
          <a:blip r:embed="rId4"/>
          <a:stretch>
            <a:fillRect/>
          </a:stretch>
        </p:blipFill>
        <p:spPr>
          <a:xfrm>
            <a:off x="288006" y="360000"/>
            <a:ext cx="1303866" cy="360000"/>
          </a:xfrm>
          <a:prstGeom prst="rect">
            <a:avLst/>
          </a:prstGeom>
        </p:spPr>
      </p:pic>
      <p:sp>
        <p:nvSpPr>
          <p:cNvPr id="8" name="Classification-Dynamic" descr="{&quot;templafy&quot;:{&quot;id&quot;:&quot;6de48302-38a3-49d6-b197-f845bd47d2d9&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Partners Only</a:t>
            </a:r>
          </a:p>
        </p:txBody>
      </p:sp>
      <p:pic>
        <p:nvPicPr>
          <p:cNvPr id="5" name="Picture 4">
            <a:extLst>
              <a:ext uri="{FF2B5EF4-FFF2-40B4-BE49-F238E27FC236}">
                <a16:creationId xmlns:a16="http://schemas.microsoft.com/office/drawing/2014/main" id="{F75B4DB5-6F82-52F7-7AD9-80874B011E3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4664821" y="1129553"/>
            <a:ext cx="6886462" cy="5728447"/>
          </a:xfrm>
          <a:prstGeom prst="rect">
            <a:avLst/>
          </a:prstGeom>
        </p:spPr>
      </p:pic>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688" userDrawn="1">
          <p15:clr>
            <a:srgbClr val="FBAE40"/>
          </p15:clr>
        </p15:guide>
        <p15:guide id="4" orient="horz" pos="2341"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age ">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2423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0680655d-8c26-4156-8034-aa39e4480ef3&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pic>
        <p:nvPicPr>
          <p:cNvPr id="1144681777" name="LogoBlack-Dynamic" descr="{&quot;templafy&quot;:{&quot;id&quot;:&quot;ab570b55-75ae-45f8-a6f7-bac7655bd56f&quot;}}"/>
          <p:cNvPicPr>
            <a:picLocks noChangeAspect="1"/>
          </p:cNvPicPr>
          <p:nvPr/>
        </p:nvPicPr>
        <p:blipFill>
          <a:blip r:embed="rId2"/>
          <a:stretch>
            <a:fillRect/>
          </a:stretch>
        </p:blipFill>
        <p:spPr>
          <a:xfrm>
            <a:off x="288006" y="360000"/>
            <a:ext cx="1300840"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41">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552821035" name="LogoBlue-Dynamic" descr="{&quot;templafy&quot;:{&quot;id&quot;:&quot;e8951529-6458-486f-af2c-7c20b7da397b&quot;}}"/>
          <p:cNvPicPr>
            <a:picLocks noChangeAspect="1"/>
          </p:cNvPicPr>
          <p:nvPr/>
        </p:nvPicPr>
        <p:blipFill>
          <a:blip r:embed="rId2"/>
          <a:stretch>
            <a:fillRect/>
          </a:stretch>
        </p:blipFill>
        <p:spPr>
          <a:xfrm>
            <a:off x="288006" y="6218600"/>
            <a:ext cx="1300840" cy="360000"/>
          </a:xfrm>
          <a:prstGeom prst="rect">
            <a:avLst/>
          </a:prstGeom>
        </p:spPr>
      </p:pic>
      <p:sp>
        <p:nvSpPr>
          <p:cNvPr id="9" name="Classification-Dynamic" descr="{&quot;templafy&quot;:{&quot;id&quot;:&quot;cd2e7eed-9483-4ead-96d6-257718db0d06&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b="0" i="0">
              <a:latin typeface="72 Brand" panose="020B0504030603020204" pitchFamily="34" charset="0"/>
            </a:endParaRPr>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1496529516" name="LogoBlue-Dynamic" descr="{&quot;templafy&quot;:{&quot;id&quot;:&quot;6bd766bd-933c-411a-8fe2-1501c122482a&quot;}}"/>
          <p:cNvPicPr>
            <a:picLocks noChangeAspect="1"/>
          </p:cNvPicPr>
          <p:nvPr/>
        </p:nvPicPr>
        <p:blipFill>
          <a:blip r:embed="rId2"/>
          <a:stretch>
            <a:fillRect/>
          </a:stretch>
        </p:blipFill>
        <p:spPr>
          <a:xfrm>
            <a:off x="288006" y="360000"/>
            <a:ext cx="1300840" cy="360000"/>
          </a:xfrm>
          <a:prstGeom prst="rect">
            <a:avLst/>
          </a:prstGeom>
        </p:spPr>
      </p:pic>
      <p:sp>
        <p:nvSpPr>
          <p:cNvPr id="11" name="Classification-Dynamic" descr="{&quot;templafy&quot;:{&quot;id&quot;:&quot;e67b9724-33cf-4729-9c81-8fd63587139d&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1671629" y="1247336"/>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b="0" i="0">
              <a:latin typeface="72 Brand" panose="020B0504030603020204" pitchFamily="34" charset="0"/>
            </a:endParaRPr>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1851206281" name="LogoBlack-Dynamic" descr="{&quot;templafy&quot;:{&quot;id&quot;:&quot;c62445f6-ba3e-466f-bc4a-0ef055dac6b8&quot;}}"/>
          <p:cNvPicPr>
            <a:picLocks noChangeAspect="1"/>
          </p:cNvPicPr>
          <p:nvPr/>
        </p:nvPicPr>
        <p:blipFill>
          <a:blip r:embed="rId2"/>
          <a:stretch>
            <a:fillRect/>
          </a:stretch>
        </p:blipFill>
        <p:spPr>
          <a:xfrm>
            <a:off x="288006" y="360000"/>
            <a:ext cx="1300840" cy="360000"/>
          </a:xfrm>
          <a:prstGeom prst="rect">
            <a:avLst/>
          </a:prstGeom>
        </p:spPr>
      </p:pic>
      <p:sp>
        <p:nvSpPr>
          <p:cNvPr id="3" name="Classification-Dynamic" descr="{&quot;templafy&quot;:{&quot;id&quot;:&quot;09659fbe-7276-43c4-b4e2-a9cf3a3d374d&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b="0" i="0">
              <a:latin typeface="72 Brand" panose="020B0504030603020204" pitchFamily="34" charset="0"/>
            </a:endParaRPr>
          </a:p>
        </p:txBody>
      </p:sp>
      <p:sp>
        <p:nvSpPr>
          <p:cNvPr id="5" name="Anvil" descr="preencoded.png">
            <a:extLst>
              <a:ext uri="{FF2B5EF4-FFF2-40B4-BE49-F238E27FC236}">
                <a16:creationId xmlns:a16="http://schemas.microsoft.com/office/drawing/2014/main" id="{2384FC7E-529D-ABDF-A914-031C308F2C30}"/>
              </a:ext>
            </a:extLst>
          </p:cNvPr>
          <p:cNvSpPr/>
          <p:nvPr userDrawn="1"/>
        </p:nvSpPr>
        <p:spPr>
          <a:xfrm>
            <a:off x="780374" y="1275475"/>
            <a:ext cx="7983802" cy="3935411"/>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002A86"/>
          </a:solidFill>
          <a:ln w="15238" cap="flat">
            <a:noFill/>
            <a:prstDash val="solid"/>
            <a:miter/>
          </a:ln>
        </p:spPr>
        <p:txBody>
          <a:bodyPr rtlCol="0" anchor="ctr"/>
          <a:lstStyle/>
          <a:p>
            <a:endParaRPr lang="en-US" b="0" i="0">
              <a:latin typeface="72 Brand" panose="020B0504030603020204" pitchFamily="34" charset="0"/>
            </a:endParaRPr>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642907654" name="LogoWhite-Dynamic" descr="{&quot;templafy&quot;:{&quot;id&quot;:&quot;dc2dab84-fe58-4ea5-b5fd-ded217beead5&quot;}}"/>
          <p:cNvPicPr>
            <a:picLocks noChangeAspect="1"/>
          </p:cNvPicPr>
          <p:nvPr/>
        </p:nvPicPr>
        <p:blipFill>
          <a:blip r:embed="rId2"/>
          <a:stretch>
            <a:fillRect/>
          </a:stretch>
        </p:blipFill>
        <p:spPr>
          <a:xfrm>
            <a:off x="288006" y="360000"/>
            <a:ext cx="1303866" cy="360000"/>
          </a:xfrm>
          <a:prstGeom prst="rect">
            <a:avLst/>
          </a:prstGeom>
        </p:spPr>
      </p:pic>
      <p:sp>
        <p:nvSpPr>
          <p:cNvPr id="3" name="Classification-Dynamic" descr="{&quot;templafy&quot;:{&quot;id&quot;:&quot;6b63247c-eb70-4348-8b48-2639f4f3f052&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b="0" i="0">
              <a:latin typeface="72 Brand" panose="020B0504030603020204" pitchFamily="34" charset="0"/>
            </a:endParaRPr>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1503604"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b="0" i="0">
              <a:latin typeface="72 Brand" panose="020B0504030603020204" pitchFamily="34" charset="0"/>
            </a:endParaRPr>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72 Brand" pitchFamily="34" charset="-128"/>
              <a:cs typeface="72 Brand" pitchFamily="34" charset="-128"/>
            </a:endParaRPr>
          </a:p>
        </p:txBody>
      </p:sp>
      <p:pic>
        <p:nvPicPr>
          <p:cNvPr id="2130290885" name="LogoBlack-Dynamic" descr="{&quot;templafy&quot;:{&quot;id&quot;:&quot;a11dcefb-3824-40af-9d24-4e03dc080f7c&quot;}}"/>
          <p:cNvPicPr>
            <a:picLocks noChangeAspect="1"/>
          </p:cNvPicPr>
          <p:nvPr/>
        </p:nvPicPr>
        <p:blipFill>
          <a:blip r:embed="rId2"/>
          <a:stretch>
            <a:fillRect/>
          </a:stretch>
        </p:blipFill>
        <p:spPr>
          <a:xfrm>
            <a:off x="288006" y="360000"/>
            <a:ext cx="1300840" cy="360000"/>
          </a:xfrm>
          <a:prstGeom prst="rect">
            <a:avLst/>
          </a:prstGeom>
        </p:spPr>
      </p:pic>
      <p:sp>
        <p:nvSpPr>
          <p:cNvPr id="3" name="Classification-Dynamic" descr="{&quot;templafy&quot;:{&quot;id&quot;:&quot;6a18d45e-5fd8-49d6-bd1b-49d60fb5ef89&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Partners Only</a:t>
            </a:r>
          </a:p>
        </p:txBody>
      </p:sp>
    </p:spTree>
    <p:extLst>
      <p:ext uri="{BB962C8B-B14F-4D97-AF65-F5344CB8AC3E}">
        <p14:creationId xmlns:p14="http://schemas.microsoft.com/office/powerpoint/2010/main" val="2910220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7.xml"/><Relationship Id="rId21" Type="http://schemas.openxmlformats.org/officeDocument/2006/relationships/slideLayout" Target="../slideLayouts/slideLayout21.xml"/><Relationship Id="rId42" Type="http://schemas.openxmlformats.org/officeDocument/2006/relationships/tags" Target="../tags/tag12.xml"/><Relationship Id="rId63" Type="http://schemas.openxmlformats.org/officeDocument/2006/relationships/tags" Target="../tags/tag33.xml"/><Relationship Id="rId84" Type="http://schemas.openxmlformats.org/officeDocument/2006/relationships/tags" Target="../tags/tag54.xml"/><Relationship Id="rId138" Type="http://schemas.openxmlformats.org/officeDocument/2006/relationships/tags" Target="../tags/tag108.xml"/><Relationship Id="rId107" Type="http://schemas.openxmlformats.org/officeDocument/2006/relationships/tags" Target="../tags/tag77.xml"/><Relationship Id="rId11" Type="http://schemas.openxmlformats.org/officeDocument/2006/relationships/slideLayout" Target="../slideLayouts/slideLayout11.xml"/><Relationship Id="rId32" Type="http://schemas.openxmlformats.org/officeDocument/2006/relationships/tags" Target="../tags/tag2.xml"/><Relationship Id="rId53" Type="http://schemas.openxmlformats.org/officeDocument/2006/relationships/tags" Target="../tags/tag23.xml"/><Relationship Id="rId74" Type="http://schemas.openxmlformats.org/officeDocument/2006/relationships/tags" Target="../tags/tag44.xml"/><Relationship Id="rId128" Type="http://schemas.openxmlformats.org/officeDocument/2006/relationships/tags" Target="../tags/tag98.xml"/><Relationship Id="rId149" Type="http://schemas.openxmlformats.org/officeDocument/2006/relationships/tags" Target="../tags/tag119.xml"/><Relationship Id="rId5" Type="http://schemas.openxmlformats.org/officeDocument/2006/relationships/slideLayout" Target="../slideLayouts/slideLayout5.xml"/><Relationship Id="rId95" Type="http://schemas.openxmlformats.org/officeDocument/2006/relationships/tags" Target="../tags/tag6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3.xml"/><Relationship Id="rId48" Type="http://schemas.openxmlformats.org/officeDocument/2006/relationships/tags" Target="../tags/tag18.xml"/><Relationship Id="rId64" Type="http://schemas.openxmlformats.org/officeDocument/2006/relationships/tags" Target="../tags/tag34.xml"/><Relationship Id="rId69" Type="http://schemas.openxmlformats.org/officeDocument/2006/relationships/tags" Target="../tags/tag39.xml"/><Relationship Id="rId113" Type="http://schemas.openxmlformats.org/officeDocument/2006/relationships/tags" Target="../tags/tag83.xml"/><Relationship Id="rId118" Type="http://schemas.openxmlformats.org/officeDocument/2006/relationships/tags" Target="../tags/tag88.xml"/><Relationship Id="rId134" Type="http://schemas.openxmlformats.org/officeDocument/2006/relationships/tags" Target="../tags/tag104.xml"/><Relationship Id="rId139" Type="http://schemas.openxmlformats.org/officeDocument/2006/relationships/tags" Target="../tags/tag109.xml"/><Relationship Id="rId80" Type="http://schemas.openxmlformats.org/officeDocument/2006/relationships/tags" Target="../tags/tag50.xml"/><Relationship Id="rId85" Type="http://schemas.openxmlformats.org/officeDocument/2006/relationships/tags" Target="../tags/tag55.xml"/><Relationship Id="rId150" Type="http://schemas.openxmlformats.org/officeDocument/2006/relationships/tags" Target="../tags/tag12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3.xml"/><Relationship Id="rId38" Type="http://schemas.openxmlformats.org/officeDocument/2006/relationships/tags" Target="../tags/tag8.xml"/><Relationship Id="rId59" Type="http://schemas.openxmlformats.org/officeDocument/2006/relationships/tags" Target="../tags/tag29.xml"/><Relationship Id="rId103" Type="http://schemas.openxmlformats.org/officeDocument/2006/relationships/tags" Target="../tags/tag73.xml"/><Relationship Id="rId108" Type="http://schemas.openxmlformats.org/officeDocument/2006/relationships/tags" Target="../tags/tag78.xml"/><Relationship Id="rId124" Type="http://schemas.openxmlformats.org/officeDocument/2006/relationships/tags" Target="../tags/tag94.xml"/><Relationship Id="rId129" Type="http://schemas.openxmlformats.org/officeDocument/2006/relationships/tags" Target="../tags/tag99.xml"/><Relationship Id="rId54" Type="http://schemas.openxmlformats.org/officeDocument/2006/relationships/tags" Target="../tags/tag24.xml"/><Relationship Id="rId70" Type="http://schemas.openxmlformats.org/officeDocument/2006/relationships/tags" Target="../tags/tag40.xml"/><Relationship Id="rId75" Type="http://schemas.openxmlformats.org/officeDocument/2006/relationships/tags" Target="../tags/tag45.xml"/><Relationship Id="rId91" Type="http://schemas.openxmlformats.org/officeDocument/2006/relationships/tags" Target="../tags/tag61.xml"/><Relationship Id="rId96" Type="http://schemas.openxmlformats.org/officeDocument/2006/relationships/tags" Target="../tags/tag66.xml"/><Relationship Id="rId140" Type="http://schemas.openxmlformats.org/officeDocument/2006/relationships/tags" Target="../tags/tag110.xml"/><Relationship Id="rId145" Type="http://schemas.openxmlformats.org/officeDocument/2006/relationships/tags" Target="../tags/tag11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9.xml"/><Relationship Id="rId114" Type="http://schemas.openxmlformats.org/officeDocument/2006/relationships/tags" Target="../tags/tag84.xml"/><Relationship Id="rId119" Type="http://schemas.openxmlformats.org/officeDocument/2006/relationships/tags" Target="../tags/tag89.xml"/><Relationship Id="rId44" Type="http://schemas.openxmlformats.org/officeDocument/2006/relationships/tags" Target="../tags/tag14.xml"/><Relationship Id="rId60" Type="http://schemas.openxmlformats.org/officeDocument/2006/relationships/tags" Target="../tags/tag30.xml"/><Relationship Id="rId65" Type="http://schemas.openxmlformats.org/officeDocument/2006/relationships/tags" Target="../tags/tag35.xml"/><Relationship Id="rId81" Type="http://schemas.openxmlformats.org/officeDocument/2006/relationships/tags" Target="../tags/tag51.xml"/><Relationship Id="rId86" Type="http://schemas.openxmlformats.org/officeDocument/2006/relationships/tags" Target="../tags/tag56.xml"/><Relationship Id="rId130" Type="http://schemas.openxmlformats.org/officeDocument/2006/relationships/tags" Target="../tags/tag100.xml"/><Relationship Id="rId135" Type="http://schemas.openxmlformats.org/officeDocument/2006/relationships/tags" Target="../tags/tag105.xml"/><Relationship Id="rId151" Type="http://schemas.openxmlformats.org/officeDocument/2006/relationships/tags" Target="../tags/tag12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9.xml"/><Relationship Id="rId109" Type="http://schemas.openxmlformats.org/officeDocument/2006/relationships/tags" Target="../tags/tag7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 Id="rId76" Type="http://schemas.openxmlformats.org/officeDocument/2006/relationships/tags" Target="../tags/tag46.xml"/><Relationship Id="rId97" Type="http://schemas.openxmlformats.org/officeDocument/2006/relationships/tags" Target="../tags/tag67.xml"/><Relationship Id="rId104" Type="http://schemas.openxmlformats.org/officeDocument/2006/relationships/tags" Target="../tags/tag74.xml"/><Relationship Id="rId120" Type="http://schemas.openxmlformats.org/officeDocument/2006/relationships/tags" Target="../tags/tag90.xml"/><Relationship Id="rId125" Type="http://schemas.openxmlformats.org/officeDocument/2006/relationships/tags" Target="../tags/tag95.xml"/><Relationship Id="rId141" Type="http://schemas.openxmlformats.org/officeDocument/2006/relationships/tags" Target="../tags/tag111.xml"/><Relationship Id="rId146" Type="http://schemas.openxmlformats.org/officeDocument/2006/relationships/tags" Target="../tags/tag116.xml"/><Relationship Id="rId7" Type="http://schemas.openxmlformats.org/officeDocument/2006/relationships/slideLayout" Target="../slideLayouts/slideLayout7.xml"/><Relationship Id="rId71" Type="http://schemas.openxmlformats.org/officeDocument/2006/relationships/tags" Target="../tags/tag41.xml"/><Relationship Id="rId92" Type="http://schemas.openxmlformats.org/officeDocument/2006/relationships/tags" Target="../tags/tag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10.xml"/><Relationship Id="rId45" Type="http://schemas.openxmlformats.org/officeDocument/2006/relationships/tags" Target="../tags/tag15.xml"/><Relationship Id="rId66" Type="http://schemas.openxmlformats.org/officeDocument/2006/relationships/tags" Target="../tags/tag36.xml"/><Relationship Id="rId87" Type="http://schemas.openxmlformats.org/officeDocument/2006/relationships/tags" Target="../tags/tag57.xml"/><Relationship Id="rId110" Type="http://schemas.openxmlformats.org/officeDocument/2006/relationships/tags" Target="../tags/tag80.xml"/><Relationship Id="rId115" Type="http://schemas.openxmlformats.org/officeDocument/2006/relationships/tags" Target="../tags/tag85.xml"/><Relationship Id="rId131" Type="http://schemas.openxmlformats.org/officeDocument/2006/relationships/tags" Target="../tags/tag101.xml"/><Relationship Id="rId136" Type="http://schemas.openxmlformats.org/officeDocument/2006/relationships/tags" Target="../tags/tag106.xml"/><Relationship Id="rId61" Type="http://schemas.openxmlformats.org/officeDocument/2006/relationships/tags" Target="../tags/tag31.xml"/><Relationship Id="rId82" Type="http://schemas.openxmlformats.org/officeDocument/2006/relationships/tags" Target="../tags/tag52.xml"/><Relationship Id="rId152" Type="http://schemas.openxmlformats.org/officeDocument/2006/relationships/tags" Target="../tags/tag12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tags" Target="../tags/tag5.xml"/><Relationship Id="rId56" Type="http://schemas.openxmlformats.org/officeDocument/2006/relationships/tags" Target="../tags/tag26.xml"/><Relationship Id="rId77" Type="http://schemas.openxmlformats.org/officeDocument/2006/relationships/tags" Target="../tags/tag47.xml"/><Relationship Id="rId100" Type="http://schemas.openxmlformats.org/officeDocument/2006/relationships/tags" Target="../tags/tag70.xml"/><Relationship Id="rId105" Type="http://schemas.openxmlformats.org/officeDocument/2006/relationships/tags" Target="../tags/tag75.xml"/><Relationship Id="rId126" Type="http://schemas.openxmlformats.org/officeDocument/2006/relationships/tags" Target="../tags/tag96.xml"/><Relationship Id="rId147" Type="http://schemas.openxmlformats.org/officeDocument/2006/relationships/tags" Target="../tags/tag117.xml"/><Relationship Id="rId8" Type="http://schemas.openxmlformats.org/officeDocument/2006/relationships/slideLayout" Target="../slideLayouts/slideLayout8.xml"/><Relationship Id="rId51" Type="http://schemas.openxmlformats.org/officeDocument/2006/relationships/tags" Target="../tags/tag21.xml"/><Relationship Id="rId72" Type="http://schemas.openxmlformats.org/officeDocument/2006/relationships/tags" Target="../tags/tag42.xml"/><Relationship Id="rId93" Type="http://schemas.openxmlformats.org/officeDocument/2006/relationships/tags" Target="../tags/tag63.xml"/><Relationship Id="rId98" Type="http://schemas.openxmlformats.org/officeDocument/2006/relationships/tags" Target="../tags/tag68.xml"/><Relationship Id="rId121" Type="http://schemas.openxmlformats.org/officeDocument/2006/relationships/tags" Target="../tags/tag91.xml"/><Relationship Id="rId142" Type="http://schemas.openxmlformats.org/officeDocument/2006/relationships/tags" Target="../tags/tag11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6.xml"/><Relationship Id="rId67" Type="http://schemas.openxmlformats.org/officeDocument/2006/relationships/tags" Target="../tags/tag37.xml"/><Relationship Id="rId116" Type="http://schemas.openxmlformats.org/officeDocument/2006/relationships/tags" Target="../tags/tag86.xml"/><Relationship Id="rId137" Type="http://schemas.openxmlformats.org/officeDocument/2006/relationships/tags" Target="../tags/tag107.xml"/><Relationship Id="rId20" Type="http://schemas.openxmlformats.org/officeDocument/2006/relationships/slideLayout" Target="../slideLayouts/slideLayout20.xml"/><Relationship Id="rId41" Type="http://schemas.openxmlformats.org/officeDocument/2006/relationships/tags" Target="../tags/tag11.xml"/><Relationship Id="rId62" Type="http://schemas.openxmlformats.org/officeDocument/2006/relationships/tags" Target="../tags/tag32.xml"/><Relationship Id="rId83" Type="http://schemas.openxmlformats.org/officeDocument/2006/relationships/tags" Target="../tags/tag53.xml"/><Relationship Id="rId88" Type="http://schemas.openxmlformats.org/officeDocument/2006/relationships/tags" Target="../tags/tag58.xml"/><Relationship Id="rId111" Type="http://schemas.openxmlformats.org/officeDocument/2006/relationships/tags" Target="../tags/tag81.xml"/><Relationship Id="rId132" Type="http://schemas.openxmlformats.org/officeDocument/2006/relationships/tags" Target="../tags/tag102.xml"/><Relationship Id="rId153" Type="http://schemas.openxmlformats.org/officeDocument/2006/relationships/tags" Target="../tags/tag123.xml"/><Relationship Id="rId15" Type="http://schemas.openxmlformats.org/officeDocument/2006/relationships/slideLayout" Target="../slideLayouts/slideLayout15.xml"/><Relationship Id="rId36" Type="http://schemas.openxmlformats.org/officeDocument/2006/relationships/tags" Target="../tags/tag6.xml"/><Relationship Id="rId57" Type="http://schemas.openxmlformats.org/officeDocument/2006/relationships/tags" Target="../tags/tag27.xml"/><Relationship Id="rId106" Type="http://schemas.openxmlformats.org/officeDocument/2006/relationships/tags" Target="../tags/tag76.xml"/><Relationship Id="rId127" Type="http://schemas.openxmlformats.org/officeDocument/2006/relationships/tags" Target="../tags/tag97.xml"/><Relationship Id="rId10" Type="http://schemas.openxmlformats.org/officeDocument/2006/relationships/slideLayout" Target="../slideLayouts/slideLayout10.xml"/><Relationship Id="rId31" Type="http://schemas.openxmlformats.org/officeDocument/2006/relationships/theme" Target="../theme/theme1.xml"/><Relationship Id="rId52" Type="http://schemas.openxmlformats.org/officeDocument/2006/relationships/tags" Target="../tags/tag22.xml"/><Relationship Id="rId73" Type="http://schemas.openxmlformats.org/officeDocument/2006/relationships/tags" Target="../tags/tag43.xml"/><Relationship Id="rId78" Type="http://schemas.openxmlformats.org/officeDocument/2006/relationships/tags" Target="../tags/tag48.xml"/><Relationship Id="rId94" Type="http://schemas.openxmlformats.org/officeDocument/2006/relationships/tags" Target="../tags/tag64.xml"/><Relationship Id="rId99" Type="http://schemas.openxmlformats.org/officeDocument/2006/relationships/tags" Target="../tags/tag69.xml"/><Relationship Id="rId101" Type="http://schemas.openxmlformats.org/officeDocument/2006/relationships/tags" Target="../tags/tag71.xml"/><Relationship Id="rId122" Type="http://schemas.openxmlformats.org/officeDocument/2006/relationships/tags" Target="../tags/tag92.xml"/><Relationship Id="rId143" Type="http://schemas.openxmlformats.org/officeDocument/2006/relationships/tags" Target="../tags/tag113.xml"/><Relationship Id="rId148" Type="http://schemas.openxmlformats.org/officeDocument/2006/relationships/tags" Target="../tags/tag11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7.xml"/><Relationship Id="rId68" Type="http://schemas.openxmlformats.org/officeDocument/2006/relationships/tags" Target="../tags/tag38.xml"/><Relationship Id="rId89" Type="http://schemas.openxmlformats.org/officeDocument/2006/relationships/tags" Target="../tags/tag59.xml"/><Relationship Id="rId112" Type="http://schemas.openxmlformats.org/officeDocument/2006/relationships/tags" Target="../tags/tag82.xml"/><Relationship Id="rId133" Type="http://schemas.openxmlformats.org/officeDocument/2006/relationships/tags" Target="../tags/tag103.xml"/><Relationship Id="rId154" Type="http://schemas.openxmlformats.org/officeDocument/2006/relationships/tags" Target="../tags/tag124.xml"/><Relationship Id="rId16" Type="http://schemas.openxmlformats.org/officeDocument/2006/relationships/slideLayout" Target="../slideLayouts/slideLayout16.xml"/><Relationship Id="rId37" Type="http://schemas.openxmlformats.org/officeDocument/2006/relationships/tags" Target="../tags/tag7.xml"/><Relationship Id="rId58" Type="http://schemas.openxmlformats.org/officeDocument/2006/relationships/tags" Target="../tags/tag28.xml"/><Relationship Id="rId79" Type="http://schemas.openxmlformats.org/officeDocument/2006/relationships/tags" Target="../tags/tag49.xml"/><Relationship Id="rId102" Type="http://schemas.openxmlformats.org/officeDocument/2006/relationships/tags" Target="../tags/tag72.xml"/><Relationship Id="rId123" Type="http://schemas.openxmlformats.org/officeDocument/2006/relationships/tags" Target="../tags/tag93.xml"/><Relationship Id="rId144" Type="http://schemas.openxmlformats.org/officeDocument/2006/relationships/tags" Target="../tags/tag114.xml"/><Relationship Id="rId90" Type="http://schemas.openxmlformats.org/officeDocument/2006/relationships/tags" Target="../tags/tag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0a908bc1-e82a-495f-9594-bd1168cd19be&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72 Brand" panose="020B0504030603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2"/>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3"/>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4"/>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5"/>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6"/>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2" r:id="rId9"/>
    <p:sldLayoutId id="2147483793" r:id="rId10"/>
    <p:sldLayoutId id="2147483794" r:id="rId11"/>
    <p:sldLayoutId id="2147483741" r:id="rId12"/>
    <p:sldLayoutId id="2147483765" r:id="rId13"/>
    <p:sldLayoutId id="2147483767" r:id="rId14"/>
    <p:sldLayoutId id="2147483786" r:id="rId15"/>
    <p:sldLayoutId id="2147483743" r:id="rId16"/>
    <p:sldLayoutId id="2147483774" r:id="rId17"/>
    <p:sldLayoutId id="2147483745" r:id="rId18"/>
    <p:sldLayoutId id="2147483760" r:id="rId19"/>
    <p:sldLayoutId id="2147483768" r:id="rId20"/>
    <p:sldLayoutId id="2147483769" r:id="rId21"/>
    <p:sldLayoutId id="2147483770" r:id="rId22"/>
    <p:sldLayoutId id="2147483744" r:id="rId23"/>
    <p:sldLayoutId id="2147483757" r:id="rId24"/>
    <p:sldLayoutId id="2147483771" r:id="rId25"/>
    <p:sldLayoutId id="2147483763" r:id="rId26"/>
    <p:sldLayoutId id="2147483751" r:id="rId27"/>
    <p:sldLayoutId id="2147483756" r:id="rId28"/>
    <p:sldLayoutId id="2147483740" r:id="rId29"/>
    <p:sldLayoutId id="2147483795" r:id="rId30"/>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4.xml"/><Relationship Id="rId1" Type="http://schemas.openxmlformats.org/officeDocument/2006/relationships/customXml" Target="../../customXml/item15.xml"/><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slideLayout" Target="../slideLayouts/slideLayout28.xm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customXml" Target="../../customXml/item5.xml"/><Relationship Id="rId1" Type="http://schemas.openxmlformats.org/officeDocument/2006/relationships/customXml" Target="../../customXml/item1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notesSlide" Target="../notesSlides/notesSlide8.xml"/><Relationship Id="rId9" Type="http://schemas.openxmlformats.org/officeDocument/2006/relationships/image" Target="../media/image30.png"/><Relationship Id="rId14" Type="http://schemas.openxmlformats.org/officeDocument/2006/relationships/image" Target="../media/image3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1.xml"/><Relationship Id="rId7" Type="http://schemas.openxmlformats.org/officeDocument/2006/relationships/image" Target="../media/image40.sv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1.xml"/><Relationship Id="rId1" Type="http://schemas.openxmlformats.org/officeDocument/2006/relationships/customXml" Target="../../customXml/item13.xml"/><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customXml" Target="../../customXml/item4.xml"/><Relationship Id="rId1" Type="http://schemas.openxmlformats.org/officeDocument/2006/relationships/customXml" Target="../../customXml/item2.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34752C8-1E80-B141-5BC9-264FD3E5257B}"/>
              </a:ext>
            </a:extLst>
          </p:cNvPr>
          <p:cNvSpPr>
            <a:spLocks noGrp="1"/>
          </p:cNvSpPr>
          <p:nvPr>
            <p:ph type="title"/>
          </p:nvPr>
        </p:nvSpPr>
        <p:spPr/>
        <p:txBody>
          <a:bodyPr/>
          <a:lstStyle/>
          <a:p>
            <a:r>
              <a:rPr lang="en-US"/>
              <a:t>AI Agents &amp; Identity</a:t>
            </a:r>
          </a:p>
        </p:txBody>
      </p:sp>
      <p:sp>
        <p:nvSpPr>
          <p:cNvPr id="2" name="Spaker name - Dynamic" descr="{&quot;templafy&quot;:{&quot;id&quot;:&quot;b8169bd4-9e82-48dd-9ceb-31f1d5e31fb0&quot;}}">
            <a:extLst>
              <a:ext uri="{FF2B5EF4-FFF2-40B4-BE49-F238E27FC236}">
                <a16:creationId xmlns:a16="http://schemas.microsoft.com/office/drawing/2014/main" id="{E0BFCFDD-1D42-358F-BC70-8570C4C662EF}"/>
              </a:ext>
            </a:extLst>
          </p:cNvPr>
          <p:cNvSpPr txBox="1">
            <a:spLocks/>
          </p:cNvSpPr>
          <p:nvPr/>
        </p:nvSpPr>
        <p:spPr>
          <a:xfrm>
            <a:off x="287338" y="4303486"/>
            <a:ext cx="5402236" cy="223148"/>
          </a:xfrm>
          <a:prstGeom prst="rect">
            <a:avLst/>
          </a:prstGeom>
          <a:noFill/>
        </p:spPr>
        <p:txBody>
          <a:bodyPr wrap="square" lIns="0" tIns="0" rIns="0" bIns="0" rtlCol="0" anchor="b" anchorCtr="0">
            <a:noAutofit/>
          </a:bodyPr>
          <a:lstStyle/>
          <a:p>
            <a:pPr algn="l"/>
            <a:r>
              <a:rPr lang="en-US" sz="1400">
                <a:latin typeface="72 Brand" panose="020B0504030603020204" pitchFamily="34" charset="0"/>
                <a:cs typeface="72" panose="020B0503030000000003" pitchFamily="34" charset="0"/>
              </a:rPr>
              <a:t>Igal Miroshnichenko, SAP &amp; Rakefet Jackoby Galazan, SAP</a:t>
            </a:r>
          </a:p>
        </p:txBody>
      </p:sp>
      <p:sp>
        <p:nvSpPr>
          <p:cNvPr id="3" name="Date - Dynamic" descr="{&quot;templafy&quot;:{&quot;id&quot;:&quot;b3dfe8e1-a3a7-4263-acc5-2a8543add469&quot;}}">
            <a:extLst>
              <a:ext uri="{FF2B5EF4-FFF2-40B4-BE49-F238E27FC236}">
                <a16:creationId xmlns:a16="http://schemas.microsoft.com/office/drawing/2014/main" id="{9E1171E2-38D8-8239-71E9-69DC21FF73B2}"/>
              </a:ext>
            </a:extLst>
          </p:cNvPr>
          <p:cNvSpPr txBox="1">
            <a:spLocks/>
          </p:cNvSpPr>
          <p:nvPr/>
        </p:nvSpPr>
        <p:spPr>
          <a:xfrm>
            <a:off x="288000" y="4534259"/>
            <a:ext cx="5402236" cy="223148"/>
          </a:xfrm>
          <a:prstGeom prst="rect">
            <a:avLst/>
          </a:prstGeom>
          <a:noFill/>
        </p:spPr>
        <p:txBody>
          <a:bodyPr wrap="square" lIns="0" tIns="0" rIns="0" bIns="0" rtlCol="0" anchor="b" anchorCtr="0">
            <a:noAutofit/>
          </a:bodyPr>
          <a:lstStyle/>
          <a:p>
            <a:pPr algn="l"/>
            <a:r>
              <a:rPr lang="en-US" sz="1400">
                <a:latin typeface="72 Brand" panose="020B0504030603020204" pitchFamily="34" charset="0"/>
                <a:cs typeface="72" panose="020B0503030000000003" pitchFamily="34" charset="0"/>
              </a:rPr>
              <a:t>July 09, 2025</a:t>
            </a:r>
          </a:p>
        </p:txBody>
      </p:sp>
      <p:pic>
        <p:nvPicPr>
          <p:cNvPr id="18" name="Picture Placeholder 14">
            <a:extLst>
              <a:ext uri="{FF2B5EF4-FFF2-40B4-BE49-F238E27FC236}">
                <a16:creationId xmlns:a16="http://schemas.microsoft.com/office/drawing/2014/main" id="{6D39BC90-CF11-3E9B-D0F0-AE61667F4A13}"/>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t="195" b="195"/>
          <a:stretch/>
        </p:blipFill>
        <p:spPr bwMode="black">
          <a:prstGeom prst="rect">
            <a:avLst/>
          </a:prstGeom>
        </p:spPr>
      </p:pic>
    </p:spTree>
    <p:custDataLst>
      <p:custData r:id="rId1"/>
      <p:custData r:id="rId2"/>
    </p:custDataLst>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569A9-747C-EEAD-B9D2-0E8117F1B5BD}"/>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69928A7F-78AB-CB81-9E49-91DA06AB33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022" y="2796988"/>
            <a:ext cx="914400" cy="914400"/>
          </a:xfrm>
          <a:prstGeom prst="rect">
            <a:avLst/>
          </a:prstGeom>
        </p:spPr>
      </p:pic>
      <p:sp>
        <p:nvSpPr>
          <p:cNvPr id="5" name="TextBox 4">
            <a:extLst>
              <a:ext uri="{FF2B5EF4-FFF2-40B4-BE49-F238E27FC236}">
                <a16:creationId xmlns:a16="http://schemas.microsoft.com/office/drawing/2014/main" id="{B9B88DB0-FE08-4BD5-101C-D88C5FABF6FF}"/>
              </a:ext>
            </a:extLst>
          </p:cNvPr>
          <p:cNvSpPr txBox="1"/>
          <p:nvPr/>
        </p:nvSpPr>
        <p:spPr>
          <a:xfrm>
            <a:off x="1126176" y="3711388"/>
            <a:ext cx="476092"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User</a:t>
            </a:r>
          </a:p>
        </p:txBody>
      </p:sp>
      <p:pic>
        <p:nvPicPr>
          <p:cNvPr id="7" name="Graphic 6">
            <a:extLst>
              <a:ext uri="{FF2B5EF4-FFF2-40B4-BE49-F238E27FC236}">
                <a16:creationId xmlns:a16="http://schemas.microsoft.com/office/drawing/2014/main" id="{AF3F0DC6-90BF-386C-34F4-81A972CE7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1964" y="2796988"/>
            <a:ext cx="914400" cy="914400"/>
          </a:xfrm>
          <a:prstGeom prst="rect">
            <a:avLst/>
          </a:prstGeom>
        </p:spPr>
      </p:pic>
      <p:pic>
        <p:nvPicPr>
          <p:cNvPr id="9" name="Graphic 8">
            <a:extLst>
              <a:ext uri="{FF2B5EF4-FFF2-40B4-BE49-F238E27FC236}">
                <a16:creationId xmlns:a16="http://schemas.microsoft.com/office/drawing/2014/main" id="{4598B34A-68D0-AD49-DAFC-110DE71F3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3493" y="1936376"/>
            <a:ext cx="914400" cy="914400"/>
          </a:xfrm>
          <a:prstGeom prst="rect">
            <a:avLst/>
          </a:prstGeom>
        </p:spPr>
      </p:pic>
      <p:sp>
        <p:nvSpPr>
          <p:cNvPr id="10" name="TextBox 9">
            <a:extLst>
              <a:ext uri="{FF2B5EF4-FFF2-40B4-BE49-F238E27FC236}">
                <a16:creationId xmlns:a16="http://schemas.microsoft.com/office/drawing/2014/main" id="{A87485A0-B27D-52D9-DC3F-403F206E838E}"/>
              </a:ext>
            </a:extLst>
          </p:cNvPr>
          <p:cNvSpPr txBox="1"/>
          <p:nvPr/>
        </p:nvSpPr>
        <p:spPr>
          <a:xfrm>
            <a:off x="3218652" y="3711388"/>
            <a:ext cx="1401025" cy="553998"/>
          </a:xfrm>
          <a:prstGeom prst="rect">
            <a:avLst/>
          </a:prstGeom>
          <a:noFill/>
        </p:spPr>
        <p:txBody>
          <a:bodyPr wrap="none" lIns="0" tIns="0" rIns="0" bIns="0" rtlCol="0">
            <a:spAutoFit/>
          </a:bodyPr>
          <a:lstStyle/>
          <a:p>
            <a:pPr algn="ctr"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Client</a:t>
            </a:r>
            <a:br>
              <a:rPr lang="en-US" sz="1800" kern="0">
                <a:latin typeface="72 Brand" panose="020B0504030603020204" pitchFamily="34" charset="0"/>
                <a:ea typeface="72 Brand" pitchFamily="34" charset="-128"/>
                <a:cs typeface="72 Brand" pitchFamily="34" charset="-128"/>
              </a:rPr>
            </a:br>
            <a:r>
              <a:rPr lang="en-US" sz="1800" kern="0">
                <a:latin typeface="72 Brand" panose="020B0504030603020204" pitchFamily="34" charset="0"/>
                <a:ea typeface="72 Brand" pitchFamily="34" charset="-128"/>
                <a:cs typeface="72 Brand" pitchFamily="34" charset="-128"/>
              </a:rPr>
              <a:t>AI </a:t>
            </a:r>
            <a:r>
              <a:rPr lang="en-US" sz="1800" strike="sngStrike" kern="0">
                <a:latin typeface="72 Brand" panose="020B0504030603020204" pitchFamily="34" charset="0"/>
                <a:ea typeface="72 Brand" pitchFamily="34" charset="-128"/>
                <a:cs typeface="72 Brand" pitchFamily="34" charset="-128"/>
              </a:rPr>
              <a:t>User</a:t>
            </a:r>
            <a:r>
              <a:rPr lang="en-US" sz="1800" kern="0">
                <a:latin typeface="72 Brand" panose="020B0504030603020204" pitchFamily="34" charset="0"/>
                <a:ea typeface="72 Brand" pitchFamily="34" charset="-128"/>
                <a:cs typeface="72 Brand" pitchFamily="34" charset="-128"/>
              </a:rPr>
              <a:t>-Agent</a:t>
            </a:r>
          </a:p>
        </p:txBody>
      </p:sp>
      <p:sp>
        <p:nvSpPr>
          <p:cNvPr id="11" name="TextBox 10">
            <a:extLst>
              <a:ext uri="{FF2B5EF4-FFF2-40B4-BE49-F238E27FC236}">
                <a16:creationId xmlns:a16="http://schemas.microsoft.com/office/drawing/2014/main" id="{9C0BB7DC-F71B-D882-6BCB-4D8EEE8B64E6}"/>
              </a:ext>
            </a:extLst>
          </p:cNvPr>
          <p:cNvSpPr txBox="1"/>
          <p:nvPr/>
        </p:nvSpPr>
        <p:spPr>
          <a:xfrm>
            <a:off x="5899171" y="2796988"/>
            <a:ext cx="982641"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strike="sngStrike" kern="0">
                <a:latin typeface="72 Brand" panose="020B0504030603020204" pitchFamily="34" charset="0"/>
                <a:ea typeface="72 Brand" pitchFamily="34" charset="-128"/>
                <a:cs typeface="72 Brand" pitchFamily="34" charset="-128"/>
              </a:rPr>
              <a:t>API</a:t>
            </a:r>
            <a:r>
              <a:rPr lang="en-US" sz="1800" kern="0">
                <a:latin typeface="72 Brand" panose="020B0504030603020204" pitchFamily="34" charset="0"/>
                <a:ea typeface="72 Brand" pitchFamily="34" charset="-128"/>
                <a:cs typeface="72 Brand" pitchFamily="34" charset="-128"/>
              </a:rPr>
              <a:t> - Tool</a:t>
            </a:r>
          </a:p>
        </p:txBody>
      </p:sp>
      <p:cxnSp>
        <p:nvCxnSpPr>
          <p:cNvPr id="13" name="Straight Arrow Connector 12">
            <a:extLst>
              <a:ext uri="{FF2B5EF4-FFF2-40B4-BE49-F238E27FC236}">
                <a16:creationId xmlns:a16="http://schemas.microsoft.com/office/drawing/2014/main" id="{18D0C4FE-9774-315C-7D16-2C75D65F8B71}"/>
              </a:ext>
            </a:extLst>
          </p:cNvPr>
          <p:cNvCxnSpPr/>
          <p:nvPr/>
        </p:nvCxnSpPr>
        <p:spPr>
          <a:xfrm>
            <a:off x="1936377" y="3254188"/>
            <a:ext cx="1277470"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3FA17AC-D430-8042-DFD4-3049B62BA4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9562" y="3122386"/>
            <a:ext cx="914400" cy="914400"/>
          </a:xfrm>
          <a:prstGeom prst="rect">
            <a:avLst/>
          </a:prstGeom>
        </p:spPr>
      </p:pic>
      <p:sp>
        <p:nvSpPr>
          <p:cNvPr id="15" name="TextBox 14">
            <a:extLst>
              <a:ext uri="{FF2B5EF4-FFF2-40B4-BE49-F238E27FC236}">
                <a16:creationId xmlns:a16="http://schemas.microsoft.com/office/drawing/2014/main" id="{F6034D7A-A78A-7238-611A-442A178C5BC2}"/>
              </a:ext>
            </a:extLst>
          </p:cNvPr>
          <p:cNvSpPr txBox="1"/>
          <p:nvPr/>
        </p:nvSpPr>
        <p:spPr>
          <a:xfrm>
            <a:off x="5905240" y="3982998"/>
            <a:ext cx="982641"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strike="sngStrike" kern="0">
                <a:latin typeface="72 Brand" panose="020B0504030603020204" pitchFamily="34" charset="0"/>
                <a:ea typeface="72 Brand" pitchFamily="34" charset="-128"/>
                <a:cs typeface="72 Brand" pitchFamily="34" charset="-128"/>
              </a:rPr>
              <a:t>API</a:t>
            </a:r>
            <a:r>
              <a:rPr lang="en-US" sz="1800" kern="0">
                <a:latin typeface="72 Brand" panose="020B0504030603020204" pitchFamily="34" charset="0"/>
                <a:ea typeface="72 Brand" pitchFamily="34" charset="-128"/>
                <a:cs typeface="72 Brand" pitchFamily="34" charset="-128"/>
              </a:rPr>
              <a:t> - Tool</a:t>
            </a:r>
          </a:p>
        </p:txBody>
      </p:sp>
      <p:cxnSp>
        <p:nvCxnSpPr>
          <p:cNvPr id="17" name="Straight Arrow Connector 16">
            <a:extLst>
              <a:ext uri="{FF2B5EF4-FFF2-40B4-BE49-F238E27FC236}">
                <a16:creationId xmlns:a16="http://schemas.microsoft.com/office/drawing/2014/main" id="{F93C504D-D884-2E59-2D79-72297BF15B9D}"/>
              </a:ext>
            </a:extLst>
          </p:cNvPr>
          <p:cNvCxnSpPr/>
          <p:nvPr/>
        </p:nvCxnSpPr>
        <p:spPr>
          <a:xfrm flipV="1">
            <a:off x="4491436" y="2514600"/>
            <a:ext cx="1008411" cy="60778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AB2EC3-FBD1-67C9-F84A-EC978B7298E5}"/>
              </a:ext>
            </a:extLst>
          </p:cNvPr>
          <p:cNvCxnSpPr/>
          <p:nvPr/>
        </p:nvCxnSpPr>
        <p:spPr>
          <a:xfrm>
            <a:off x="4491436" y="3254188"/>
            <a:ext cx="968070" cy="363071"/>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B573AD-BFAF-B6A2-F7BD-9CB1356AFB72}"/>
              </a:ext>
            </a:extLst>
          </p:cNvPr>
          <p:cNvSpPr txBox="1"/>
          <p:nvPr/>
        </p:nvSpPr>
        <p:spPr>
          <a:xfrm>
            <a:off x="8175812" y="484094"/>
            <a:ext cx="3644153" cy="6093976"/>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Authentication: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User Identity</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Client Authentication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Technical User</a:t>
            </a:r>
            <a:br>
              <a:rPr lang="en-US" sz="1800" kern="0">
                <a:latin typeface="72 Brand" panose="020B0504030603020204" pitchFamily="34" charset="0"/>
                <a:ea typeface="72 Brand" pitchFamily="34" charset="-128"/>
                <a:cs typeface="72 Brand" pitchFamily="34" charset="-128"/>
              </a:rPr>
            </a:b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Authorization: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End user permissions</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Client Scopes</a:t>
            </a: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Trust Establishment:</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1</a:t>
            </a:r>
            <a:r>
              <a:rPr lang="en-US" sz="1800" kern="0" baseline="30000">
                <a:latin typeface="72 Brand" panose="020B0504030603020204" pitchFamily="34" charset="0"/>
                <a:ea typeface="72 Brand" pitchFamily="34" charset="-128"/>
                <a:cs typeface="72 Brand" pitchFamily="34" charset="-128"/>
              </a:rPr>
              <a:t>st</a:t>
            </a:r>
            <a:r>
              <a:rPr lang="en-US" sz="1800" kern="0">
                <a:latin typeface="72 Brand" panose="020B0504030603020204" pitchFamily="34" charset="0"/>
                <a:ea typeface="72 Brand" pitchFamily="34" charset="-128"/>
                <a:cs typeface="72 Brand" pitchFamily="34" charset="-128"/>
              </a:rPr>
              <a:t> party applications (preconfigured)</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3</a:t>
            </a:r>
            <a:r>
              <a:rPr lang="en-US" sz="1800" kern="0" baseline="30000">
                <a:latin typeface="72 Brand" panose="020B0504030603020204" pitchFamily="34" charset="0"/>
                <a:ea typeface="72 Brand" pitchFamily="34" charset="-128"/>
                <a:cs typeface="72 Brand" pitchFamily="34" charset="-128"/>
              </a:rPr>
              <a:t>rd</a:t>
            </a:r>
            <a:r>
              <a:rPr lang="en-US" sz="1800" kern="0">
                <a:latin typeface="72 Brand" panose="020B0504030603020204" pitchFamily="34" charset="0"/>
                <a:ea typeface="72 Brand" pitchFamily="34" charset="-128"/>
                <a:cs typeface="72 Brand" pitchFamily="34" charset="-128"/>
              </a:rPr>
              <a:t> party applications</a:t>
            </a:r>
            <a:br>
              <a:rPr lang="en-US" sz="1800" kern="0">
                <a:latin typeface="72 Brand" panose="020B0504030603020204" pitchFamily="34" charset="0"/>
                <a:ea typeface="72 Brand" pitchFamily="34" charset="-128"/>
                <a:cs typeface="72 Brand" pitchFamily="34" charset="-128"/>
              </a:rPr>
            </a:br>
            <a:r>
              <a:rPr lang="en-US" sz="1800" kern="0">
                <a:latin typeface="72 Brand" panose="020B0504030603020204" pitchFamily="34" charset="0"/>
                <a:ea typeface="72 Brand" pitchFamily="34" charset="-128"/>
                <a:cs typeface="72 Brand" pitchFamily="34" charset="-128"/>
              </a:rPr>
              <a:t>(</a:t>
            </a:r>
            <a:r>
              <a:rPr lang="en-US" sz="1800" kern="0" err="1">
                <a:latin typeface="72 Brand" panose="020B0504030603020204" pitchFamily="34" charset="0"/>
                <a:ea typeface="72 Brand" pitchFamily="34" charset="-128"/>
                <a:cs typeface="72 Brand" pitchFamily="34" charset="-128"/>
              </a:rPr>
              <a:t>oidc</a:t>
            </a:r>
            <a:r>
              <a:rPr lang="en-US" sz="1800" kern="0">
                <a:latin typeface="72 Brand" panose="020B0504030603020204" pitchFamily="34" charset="0"/>
                <a:ea typeface="72 Brand" pitchFamily="34" charset="-128"/>
                <a:cs typeface="72 Brand" pitchFamily="34" charset="-128"/>
              </a:rPr>
              <a:t> consent)</a:t>
            </a: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p:txBody>
      </p:sp>
      <p:sp>
        <p:nvSpPr>
          <p:cNvPr id="21" name="Title 2">
            <a:extLst>
              <a:ext uri="{FF2B5EF4-FFF2-40B4-BE49-F238E27FC236}">
                <a16:creationId xmlns:a16="http://schemas.microsoft.com/office/drawing/2014/main" id="{C6157849-5534-A0E0-923C-4F69D05E974A}"/>
              </a:ext>
            </a:extLst>
          </p:cNvPr>
          <p:cNvSpPr txBox="1">
            <a:spLocks/>
          </p:cNvSpPr>
          <p:nvPr/>
        </p:nvSpPr>
        <p:spPr>
          <a:xfrm>
            <a:off x="504001" y="504000"/>
            <a:ext cx="7092000" cy="369332"/>
          </a:xfrm>
          <a:prstGeom prst="rect">
            <a:avLst/>
          </a:prstGeom>
        </p:spPr>
        <p:txBody>
          <a:bodyPr vert="horz" wrap="square" lIns="0" tIns="0" rIns="0" bIns="0" rtlCol="0" anchor="t" anchorCtr="0">
            <a:norm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a:t>AI Agent Architecture</a:t>
            </a:r>
          </a:p>
        </p:txBody>
      </p:sp>
      <p:pic>
        <p:nvPicPr>
          <p:cNvPr id="3" name="Graphic 2">
            <a:extLst>
              <a:ext uri="{FF2B5EF4-FFF2-40B4-BE49-F238E27FC236}">
                <a16:creationId xmlns:a16="http://schemas.microsoft.com/office/drawing/2014/main" id="{15C04533-F3C2-F98F-A664-B141314B1A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964" y="5179786"/>
            <a:ext cx="914400" cy="914400"/>
          </a:xfrm>
          <a:prstGeom prst="rect">
            <a:avLst/>
          </a:prstGeom>
        </p:spPr>
      </p:pic>
      <p:sp>
        <p:nvSpPr>
          <p:cNvPr id="6" name="TextBox 5">
            <a:extLst>
              <a:ext uri="{FF2B5EF4-FFF2-40B4-BE49-F238E27FC236}">
                <a16:creationId xmlns:a16="http://schemas.microsoft.com/office/drawing/2014/main" id="{71BF8118-1CFB-2682-47AA-2024405988BC}"/>
              </a:ext>
            </a:extLst>
          </p:cNvPr>
          <p:cNvSpPr txBox="1"/>
          <p:nvPr/>
        </p:nvSpPr>
        <p:spPr>
          <a:xfrm>
            <a:off x="3681118" y="6215500"/>
            <a:ext cx="432811"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LLM</a:t>
            </a:r>
          </a:p>
        </p:txBody>
      </p:sp>
      <p:cxnSp>
        <p:nvCxnSpPr>
          <p:cNvPr id="8" name="Straight Arrow Connector 7">
            <a:extLst>
              <a:ext uri="{FF2B5EF4-FFF2-40B4-BE49-F238E27FC236}">
                <a16:creationId xmlns:a16="http://schemas.microsoft.com/office/drawing/2014/main" id="{87A3DB64-9904-E22C-B7E9-614D916FF95C}"/>
              </a:ext>
            </a:extLst>
          </p:cNvPr>
          <p:cNvCxnSpPr>
            <a:cxnSpLocks/>
            <a:stCxn id="10" idx="2"/>
          </p:cNvCxnSpPr>
          <p:nvPr/>
        </p:nvCxnSpPr>
        <p:spPr>
          <a:xfrm flipH="1">
            <a:off x="3919164" y="4265386"/>
            <a:ext cx="1" cy="91440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41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cket launching from space&#10;&#10;AI-generated content may be incorrect.">
            <a:extLst>
              <a:ext uri="{FF2B5EF4-FFF2-40B4-BE49-F238E27FC236}">
                <a16:creationId xmlns:a16="http://schemas.microsoft.com/office/drawing/2014/main" id="{D6B3DD35-CA4F-0744-29CB-388B45BDF860}"/>
              </a:ext>
            </a:extLst>
          </p:cNvPr>
          <p:cNvPicPr>
            <a:picLocks noChangeAspect="1"/>
          </p:cNvPicPr>
          <p:nvPr/>
        </p:nvPicPr>
        <p:blipFill>
          <a:blip r:embed="rId2"/>
          <a:stretch>
            <a:fillRect/>
          </a:stretch>
        </p:blipFill>
        <p:spPr>
          <a:xfrm>
            <a:off x="1587" y="0"/>
            <a:ext cx="12192000" cy="6858000"/>
          </a:xfrm>
          <a:prstGeom prst="rect">
            <a:avLst/>
          </a:prstGeom>
        </p:spPr>
      </p:pic>
      <p:sp>
        <p:nvSpPr>
          <p:cNvPr id="2" name="Text Placeholder 1">
            <a:extLst>
              <a:ext uri="{FF2B5EF4-FFF2-40B4-BE49-F238E27FC236}">
                <a16:creationId xmlns:a16="http://schemas.microsoft.com/office/drawing/2014/main" id="{14CEC97C-FB3C-E79C-9B44-320790EB7895}"/>
              </a:ext>
            </a:extLst>
          </p:cNvPr>
          <p:cNvSpPr>
            <a:spLocks noGrp="1"/>
          </p:cNvSpPr>
          <p:nvPr>
            <p:ph type="body" sz="quarter" idx="10"/>
          </p:nvPr>
        </p:nvSpPr>
        <p:spPr>
          <a:xfrm>
            <a:off x="504987" y="2539588"/>
            <a:ext cx="11185200" cy="4115211"/>
          </a:xfrm>
          <a:solidFill>
            <a:srgbClr val="FFFFFF">
              <a:alpha val="14510"/>
            </a:srgbClr>
          </a:solidFill>
        </p:spPr>
        <p:txBody>
          <a:bodyPr/>
          <a:lstStyle/>
          <a:p>
            <a:r>
              <a:rPr lang="en-US" sz="4800">
                <a:ln>
                  <a:solidFill>
                    <a:schemeClr val="tx1"/>
                  </a:solidFill>
                </a:ln>
                <a:solidFill>
                  <a:schemeClr val="bg1"/>
                </a:solidFill>
              </a:rPr>
              <a:t>AI agent requires different considerations because it infers actions from natural language rather than following fixed workflows, introducing greater unpredictability and risk.</a:t>
            </a:r>
          </a:p>
        </p:txBody>
      </p:sp>
    </p:spTree>
    <p:extLst>
      <p:ext uri="{BB962C8B-B14F-4D97-AF65-F5344CB8AC3E}">
        <p14:creationId xmlns:p14="http://schemas.microsoft.com/office/powerpoint/2010/main" val="68428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B55C-BA65-96BB-5CDE-294339847C60}"/>
              </a:ext>
            </a:extLst>
          </p:cNvPr>
          <p:cNvSpPr>
            <a:spLocks noGrp="1"/>
          </p:cNvSpPr>
          <p:nvPr>
            <p:ph type="title"/>
          </p:nvPr>
        </p:nvSpPr>
        <p:spPr/>
        <p:txBody>
          <a:bodyPr/>
          <a:lstStyle/>
          <a:p>
            <a:r>
              <a:rPr lang="en-US"/>
              <a:t>How does inference work? </a:t>
            </a:r>
          </a:p>
        </p:txBody>
      </p:sp>
      <p:pic>
        <p:nvPicPr>
          <p:cNvPr id="4" name="Graphic 3">
            <a:extLst>
              <a:ext uri="{FF2B5EF4-FFF2-40B4-BE49-F238E27FC236}">
                <a16:creationId xmlns:a16="http://schemas.microsoft.com/office/drawing/2014/main" id="{91CA6CC1-2025-284A-7F47-B436509EF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611" y="2743200"/>
            <a:ext cx="914400" cy="914400"/>
          </a:xfrm>
          <a:prstGeom prst="rect">
            <a:avLst/>
          </a:prstGeom>
        </p:spPr>
      </p:pic>
      <p:sp>
        <p:nvSpPr>
          <p:cNvPr id="5" name="Rounded Rectangular Callout 4">
            <a:extLst>
              <a:ext uri="{FF2B5EF4-FFF2-40B4-BE49-F238E27FC236}">
                <a16:creationId xmlns:a16="http://schemas.microsoft.com/office/drawing/2014/main" id="{3CE65B41-AAAE-1B7E-233F-944ABE30131B}"/>
              </a:ext>
            </a:extLst>
          </p:cNvPr>
          <p:cNvSpPr/>
          <p:nvPr/>
        </p:nvSpPr>
        <p:spPr bwMode="gray">
          <a:xfrm>
            <a:off x="1912670" y="2286000"/>
            <a:ext cx="4289612" cy="806824"/>
          </a:xfrm>
          <a:prstGeom prst="wedgeRoundRectCallout">
            <a:avLst>
              <a:gd name="adj1" fmla="val -49987"/>
              <a:gd name="adj2" fmla="val 75833"/>
              <a:gd name="adj3" fmla="val 16667"/>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6" name="TextBox 5">
            <a:extLst>
              <a:ext uri="{FF2B5EF4-FFF2-40B4-BE49-F238E27FC236}">
                <a16:creationId xmlns:a16="http://schemas.microsoft.com/office/drawing/2014/main" id="{0885FBDD-DE88-CB15-A2BE-E1B1A6DDCE2C}"/>
              </a:ext>
            </a:extLst>
          </p:cNvPr>
          <p:cNvSpPr txBox="1"/>
          <p:nvPr/>
        </p:nvSpPr>
        <p:spPr>
          <a:xfrm>
            <a:off x="2154717" y="2412413"/>
            <a:ext cx="3872753" cy="553998"/>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What’s the CDC contract end date for Air Canada?</a:t>
            </a:r>
          </a:p>
        </p:txBody>
      </p:sp>
      <p:pic>
        <p:nvPicPr>
          <p:cNvPr id="9" name="Picture 8">
            <a:extLst>
              <a:ext uri="{FF2B5EF4-FFF2-40B4-BE49-F238E27FC236}">
                <a16:creationId xmlns:a16="http://schemas.microsoft.com/office/drawing/2014/main" id="{0EC3B746-AE4D-6A5A-EDFC-8283E7FE8DB8}"/>
              </a:ext>
            </a:extLst>
          </p:cNvPr>
          <p:cNvPicPr>
            <a:picLocks noChangeAspect="1"/>
          </p:cNvPicPr>
          <p:nvPr/>
        </p:nvPicPr>
        <p:blipFill>
          <a:blip r:embed="rId4"/>
          <a:stretch>
            <a:fillRect/>
          </a:stretch>
        </p:blipFill>
        <p:spPr>
          <a:xfrm>
            <a:off x="8065548" y="2229597"/>
            <a:ext cx="3624929" cy="2856005"/>
          </a:xfrm>
          <a:prstGeom prst="rect">
            <a:avLst/>
          </a:prstGeom>
        </p:spPr>
      </p:pic>
      <p:pic>
        <p:nvPicPr>
          <p:cNvPr id="13" name="Graphic 12">
            <a:extLst>
              <a:ext uri="{FF2B5EF4-FFF2-40B4-BE49-F238E27FC236}">
                <a16:creationId xmlns:a16="http://schemas.microsoft.com/office/drawing/2014/main" id="{7FCEE1BF-6104-5F5F-9BC5-514B77FC72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2821" y="4208928"/>
            <a:ext cx="914400" cy="914400"/>
          </a:xfrm>
          <a:prstGeom prst="rect">
            <a:avLst/>
          </a:prstGeom>
        </p:spPr>
      </p:pic>
      <p:sp>
        <p:nvSpPr>
          <p:cNvPr id="14" name="Rounded Rectangular Callout 13">
            <a:extLst>
              <a:ext uri="{FF2B5EF4-FFF2-40B4-BE49-F238E27FC236}">
                <a16:creationId xmlns:a16="http://schemas.microsoft.com/office/drawing/2014/main" id="{815E2900-87FE-438A-6CB8-B12D94C0B0A4}"/>
              </a:ext>
            </a:extLst>
          </p:cNvPr>
          <p:cNvSpPr/>
          <p:nvPr/>
        </p:nvSpPr>
        <p:spPr bwMode="gray">
          <a:xfrm>
            <a:off x="1737858" y="3695325"/>
            <a:ext cx="4289612" cy="806824"/>
          </a:xfrm>
          <a:prstGeom prst="wedgeRoundRectCallout">
            <a:avLst>
              <a:gd name="adj1" fmla="val 47819"/>
              <a:gd name="adj2" fmla="val 82500"/>
              <a:gd name="adj3" fmla="val 16667"/>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15" name="TextBox 14">
            <a:extLst>
              <a:ext uri="{FF2B5EF4-FFF2-40B4-BE49-F238E27FC236}">
                <a16:creationId xmlns:a16="http://schemas.microsoft.com/office/drawing/2014/main" id="{713D0B29-6933-F841-ED19-DD75D33742FF}"/>
              </a:ext>
            </a:extLst>
          </p:cNvPr>
          <p:cNvSpPr txBox="1"/>
          <p:nvPr/>
        </p:nvSpPr>
        <p:spPr>
          <a:xfrm>
            <a:off x="1912670" y="3931929"/>
            <a:ext cx="4021935"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Call </a:t>
            </a:r>
            <a:r>
              <a:rPr lang="en-US" sz="1800" kern="0" err="1">
                <a:latin typeface="72 Brand" panose="020B0504030603020204" pitchFamily="34" charset="0"/>
                <a:ea typeface="72 Brand" pitchFamily="34" charset="-128"/>
                <a:cs typeface="72 Brand" pitchFamily="34" charset="-128"/>
              </a:rPr>
              <a:t>getLicense</a:t>
            </a:r>
            <a:r>
              <a:rPr lang="en-US" sz="1800" kern="0">
                <a:latin typeface="72 Brand" panose="020B0504030603020204" pitchFamily="34" charset="0"/>
                <a:ea typeface="72 Brand" pitchFamily="34" charset="-128"/>
                <a:cs typeface="72 Brand" pitchFamily="34" charset="-128"/>
              </a:rPr>
              <a:t>(</a:t>
            </a:r>
            <a:r>
              <a:rPr lang="en-US" sz="1800" kern="0" err="1">
                <a:latin typeface="72 Brand" panose="020B0504030603020204" pitchFamily="34" charset="0"/>
                <a:ea typeface="72 Brand" pitchFamily="34" charset="-128"/>
                <a:cs typeface="72 Brand" pitchFamily="34" charset="-128"/>
              </a:rPr>
              <a:t>customerID</a:t>
            </a:r>
            <a:r>
              <a:rPr lang="en-US" sz="1800" kern="0">
                <a:latin typeface="72 Brand" panose="020B0504030603020204" pitchFamily="34" charset="0"/>
                <a:ea typeface="72 Brand" pitchFamily="34" charset="-128"/>
                <a:cs typeface="72 Brand" pitchFamily="34" charset="-128"/>
              </a:rPr>
              <a:t>, productid)</a:t>
            </a:r>
          </a:p>
        </p:txBody>
      </p:sp>
    </p:spTree>
    <p:extLst>
      <p:ext uri="{BB962C8B-B14F-4D97-AF65-F5344CB8AC3E}">
        <p14:creationId xmlns:p14="http://schemas.microsoft.com/office/powerpoint/2010/main" val="178799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11A3-2150-A2DD-38FC-AF3F69FA9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6F525-AA88-BE65-0AAC-5CA9B471C173}"/>
              </a:ext>
            </a:extLst>
          </p:cNvPr>
          <p:cNvSpPr>
            <a:spLocks noGrp="1"/>
          </p:cNvSpPr>
          <p:nvPr>
            <p:ph type="title"/>
          </p:nvPr>
        </p:nvSpPr>
        <p:spPr/>
        <p:txBody>
          <a:bodyPr/>
          <a:lstStyle/>
          <a:p>
            <a:r>
              <a:rPr lang="en-US"/>
              <a:t>What happens when the Agent has more privileges than the user</a:t>
            </a:r>
          </a:p>
        </p:txBody>
      </p:sp>
      <p:pic>
        <p:nvPicPr>
          <p:cNvPr id="4" name="Graphic 3">
            <a:extLst>
              <a:ext uri="{FF2B5EF4-FFF2-40B4-BE49-F238E27FC236}">
                <a16:creationId xmlns:a16="http://schemas.microsoft.com/office/drawing/2014/main" id="{E7F6CDDD-FC08-FB15-D518-F51156DD64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611" y="2743200"/>
            <a:ext cx="914400" cy="914400"/>
          </a:xfrm>
          <a:prstGeom prst="rect">
            <a:avLst/>
          </a:prstGeom>
        </p:spPr>
      </p:pic>
      <p:sp>
        <p:nvSpPr>
          <p:cNvPr id="5" name="Rounded Rectangular Callout 4">
            <a:extLst>
              <a:ext uri="{FF2B5EF4-FFF2-40B4-BE49-F238E27FC236}">
                <a16:creationId xmlns:a16="http://schemas.microsoft.com/office/drawing/2014/main" id="{266C471C-5921-0CDA-DF13-80994227A7C2}"/>
              </a:ext>
            </a:extLst>
          </p:cNvPr>
          <p:cNvSpPr/>
          <p:nvPr/>
        </p:nvSpPr>
        <p:spPr bwMode="gray">
          <a:xfrm>
            <a:off x="1912670" y="2286000"/>
            <a:ext cx="4289612" cy="806824"/>
          </a:xfrm>
          <a:prstGeom prst="wedgeRoundRectCallout">
            <a:avLst>
              <a:gd name="adj1" fmla="val -49987"/>
              <a:gd name="adj2" fmla="val 75833"/>
              <a:gd name="adj3" fmla="val 16667"/>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6" name="TextBox 5">
            <a:extLst>
              <a:ext uri="{FF2B5EF4-FFF2-40B4-BE49-F238E27FC236}">
                <a16:creationId xmlns:a16="http://schemas.microsoft.com/office/drawing/2014/main" id="{8ED082A5-2F94-8161-B85A-028DA8A1A742}"/>
              </a:ext>
            </a:extLst>
          </p:cNvPr>
          <p:cNvSpPr txBox="1"/>
          <p:nvPr/>
        </p:nvSpPr>
        <p:spPr>
          <a:xfrm>
            <a:off x="2154717" y="2412413"/>
            <a:ext cx="3872753" cy="553998"/>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Can you help me with delay on my PO 123? </a:t>
            </a:r>
          </a:p>
        </p:txBody>
      </p:sp>
      <p:pic>
        <p:nvPicPr>
          <p:cNvPr id="13" name="Graphic 12">
            <a:extLst>
              <a:ext uri="{FF2B5EF4-FFF2-40B4-BE49-F238E27FC236}">
                <a16:creationId xmlns:a16="http://schemas.microsoft.com/office/drawing/2014/main" id="{1766EB5B-88E0-A677-81A7-A834B4691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2821" y="4208928"/>
            <a:ext cx="914400" cy="914400"/>
          </a:xfrm>
          <a:prstGeom prst="rect">
            <a:avLst/>
          </a:prstGeom>
        </p:spPr>
      </p:pic>
      <p:sp>
        <p:nvSpPr>
          <p:cNvPr id="14" name="Rounded Rectangular Callout 13">
            <a:extLst>
              <a:ext uri="{FF2B5EF4-FFF2-40B4-BE49-F238E27FC236}">
                <a16:creationId xmlns:a16="http://schemas.microsoft.com/office/drawing/2014/main" id="{ABD8E9C5-A49F-4150-DC31-90BD202DAB89}"/>
              </a:ext>
            </a:extLst>
          </p:cNvPr>
          <p:cNvSpPr/>
          <p:nvPr/>
        </p:nvSpPr>
        <p:spPr bwMode="gray">
          <a:xfrm>
            <a:off x="1737858" y="3695325"/>
            <a:ext cx="4289612" cy="806824"/>
          </a:xfrm>
          <a:prstGeom prst="wedgeRoundRectCallout">
            <a:avLst>
              <a:gd name="adj1" fmla="val 47819"/>
              <a:gd name="adj2" fmla="val 82500"/>
              <a:gd name="adj3" fmla="val 16667"/>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15" name="TextBox 14">
            <a:extLst>
              <a:ext uri="{FF2B5EF4-FFF2-40B4-BE49-F238E27FC236}">
                <a16:creationId xmlns:a16="http://schemas.microsoft.com/office/drawing/2014/main" id="{7FE164A5-19A4-B8CE-D145-638E2BA2EF70}"/>
              </a:ext>
            </a:extLst>
          </p:cNvPr>
          <p:cNvSpPr txBox="1"/>
          <p:nvPr/>
        </p:nvSpPr>
        <p:spPr>
          <a:xfrm>
            <a:off x="1912670" y="3931929"/>
            <a:ext cx="3323026"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Call </a:t>
            </a:r>
            <a:r>
              <a:rPr lang="en-US" sz="1800" kern="0" err="1">
                <a:latin typeface="72 Brand" panose="020B0504030603020204" pitchFamily="34" charset="0"/>
                <a:ea typeface="72 Brand" pitchFamily="34" charset="-128"/>
                <a:cs typeface="72 Brand" pitchFamily="34" charset="-128"/>
              </a:rPr>
              <a:t>getPO</a:t>
            </a:r>
            <a:r>
              <a:rPr lang="en-US" sz="1800" kern="0">
                <a:latin typeface="72 Brand" panose="020B0504030603020204" pitchFamily="34" charset="0"/>
                <a:ea typeface="72 Brand" pitchFamily="34" charset="-128"/>
                <a:cs typeface="72 Brand" pitchFamily="34" charset="-128"/>
              </a:rPr>
              <a:t>(Purchase Order: 123)</a:t>
            </a:r>
          </a:p>
        </p:txBody>
      </p:sp>
    </p:spTree>
    <p:extLst>
      <p:ext uri="{BB962C8B-B14F-4D97-AF65-F5344CB8AC3E}">
        <p14:creationId xmlns:p14="http://schemas.microsoft.com/office/powerpoint/2010/main" val="3949601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in a uniform holding an object&#10;&#10;AI-generated content may be incorrect.">
            <a:extLst>
              <a:ext uri="{FF2B5EF4-FFF2-40B4-BE49-F238E27FC236}">
                <a16:creationId xmlns:a16="http://schemas.microsoft.com/office/drawing/2014/main" id="{4F65B2B7-59E7-0DE8-4686-9687753A8071}"/>
              </a:ext>
            </a:extLst>
          </p:cNvPr>
          <p:cNvPicPr>
            <a:picLocks noGrp="1" noChangeAspect="1"/>
          </p:cNvPicPr>
          <p:nvPr>
            <p:ph type="pic" sz="quarter" idx="10"/>
          </p:nvPr>
        </p:nvPicPr>
        <p:blipFill>
          <a:blip r:embed="rId2"/>
          <a:srcRect l="12746" r="12746"/>
          <a:stretch>
            <a:fillRect/>
          </a:stretch>
        </p:blipFill>
        <p:spPr/>
      </p:pic>
      <p:sp>
        <p:nvSpPr>
          <p:cNvPr id="3" name="Text Placeholder 2">
            <a:extLst>
              <a:ext uri="{FF2B5EF4-FFF2-40B4-BE49-F238E27FC236}">
                <a16:creationId xmlns:a16="http://schemas.microsoft.com/office/drawing/2014/main" id="{5ECE9CD7-561C-B7CD-B6C6-4AE98CFD8337}"/>
              </a:ext>
            </a:extLst>
          </p:cNvPr>
          <p:cNvSpPr>
            <a:spLocks noGrp="1"/>
          </p:cNvSpPr>
          <p:nvPr>
            <p:ph type="body" sz="quarter" idx="11"/>
          </p:nvPr>
        </p:nvSpPr>
        <p:spPr/>
        <p:txBody>
          <a:bodyPr/>
          <a:lstStyle/>
          <a:p>
            <a:r>
              <a:rPr lang="en-US"/>
              <a:t>The </a:t>
            </a:r>
            <a:r>
              <a:rPr lang="en-US" b="1"/>
              <a:t>confused deputy problem</a:t>
            </a:r>
            <a:r>
              <a:rPr lang="en-US"/>
              <a:t> is a security vulnerability where a program (the "deputy") that has authority to perform certain actions is tricked into misusing its authority on behalf of another entity. This happens when the program cannot properly distinguish between its own permissions and those of the requester. </a:t>
            </a:r>
          </a:p>
          <a:p>
            <a:r>
              <a:rPr lang="en-US"/>
              <a:t>In the context of AI agents, this means the agent—acting with the user’s full permissions—might unknowingly perform sensitive operations that the user didn’t intend, simply because it was asked to in a way it interpreted as valid. The agent becomes a "confused deputy," unintentionally misusing its authority, potentially leading to privilege escalation or data leakage.</a:t>
            </a:r>
          </a:p>
        </p:txBody>
      </p:sp>
      <p:sp>
        <p:nvSpPr>
          <p:cNvPr id="4" name="Title 3">
            <a:extLst>
              <a:ext uri="{FF2B5EF4-FFF2-40B4-BE49-F238E27FC236}">
                <a16:creationId xmlns:a16="http://schemas.microsoft.com/office/drawing/2014/main" id="{3247DFB3-C7EA-6DA2-6535-72FFE07D5D1F}"/>
              </a:ext>
            </a:extLst>
          </p:cNvPr>
          <p:cNvSpPr>
            <a:spLocks noGrp="1"/>
          </p:cNvSpPr>
          <p:nvPr>
            <p:ph type="title"/>
          </p:nvPr>
        </p:nvSpPr>
        <p:spPr/>
        <p:txBody>
          <a:bodyPr/>
          <a:lstStyle/>
          <a:p>
            <a:r>
              <a:rPr lang="en-US"/>
              <a:t>Confused deputy problem</a:t>
            </a:r>
          </a:p>
        </p:txBody>
      </p:sp>
    </p:spTree>
    <p:extLst>
      <p:ext uri="{BB962C8B-B14F-4D97-AF65-F5344CB8AC3E}">
        <p14:creationId xmlns:p14="http://schemas.microsoft.com/office/powerpoint/2010/main" val="2290228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84C4-5141-34F9-9FEE-2D059F483D88}"/>
              </a:ext>
            </a:extLst>
          </p:cNvPr>
          <p:cNvSpPr>
            <a:spLocks noGrp="1"/>
          </p:cNvSpPr>
          <p:nvPr>
            <p:ph type="ctrTitle"/>
          </p:nvPr>
        </p:nvSpPr>
        <p:spPr/>
        <p:txBody>
          <a:bodyPr/>
          <a:lstStyle/>
          <a:p>
            <a:r>
              <a:rPr lang="en-US"/>
              <a:t>Glossary of AI Identity</a:t>
            </a:r>
          </a:p>
        </p:txBody>
      </p:sp>
    </p:spTree>
    <p:extLst>
      <p:ext uri="{BB962C8B-B14F-4D97-AF65-F5344CB8AC3E}">
        <p14:creationId xmlns:p14="http://schemas.microsoft.com/office/powerpoint/2010/main" val="233843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9912-588B-41E8-81A5-4946AF9FC0D4}"/>
            </a:ext>
          </a:extLst>
        </p:cNvPr>
        <p:cNvGrpSpPr/>
        <p:nvPr/>
      </p:nvGrpSpPr>
      <p:grpSpPr>
        <a:xfrm>
          <a:off x="0" y="0"/>
          <a:ext cx="0" cy="0"/>
          <a:chOff x="0" y="0"/>
          <a:chExt cx="0" cy="0"/>
        </a:xfrm>
      </p:grpSpPr>
      <p:grpSp>
        <p:nvGrpSpPr>
          <p:cNvPr id="129" name="Group 128">
            <a:extLst>
              <a:ext uri="{FF2B5EF4-FFF2-40B4-BE49-F238E27FC236}">
                <a16:creationId xmlns:a16="http://schemas.microsoft.com/office/drawing/2014/main" id="{1C83FCA8-E1A9-B7D8-0467-F5BE6040AFCD}"/>
              </a:ext>
            </a:extLst>
          </p:cNvPr>
          <p:cNvGrpSpPr/>
          <p:nvPr/>
        </p:nvGrpSpPr>
        <p:grpSpPr>
          <a:xfrm>
            <a:off x="6728713" y="2933959"/>
            <a:ext cx="4467325" cy="761603"/>
            <a:chOff x="6622630" y="3067050"/>
            <a:chExt cx="4469652" cy="762000"/>
          </a:xfrm>
        </p:grpSpPr>
        <p:grpSp>
          <p:nvGrpSpPr>
            <p:cNvPr id="57" name="Group 56">
              <a:extLst>
                <a:ext uri="{FF2B5EF4-FFF2-40B4-BE49-F238E27FC236}">
                  <a16:creationId xmlns:a16="http://schemas.microsoft.com/office/drawing/2014/main" id="{F97823DE-976A-F4EC-D0BB-1069245D184C}"/>
                </a:ext>
              </a:extLst>
            </p:cNvPr>
            <p:cNvGrpSpPr/>
            <p:nvPr/>
          </p:nvGrpSpPr>
          <p:grpSpPr>
            <a:xfrm>
              <a:off x="6622630" y="3070860"/>
              <a:ext cx="1406973" cy="662940"/>
              <a:chOff x="6622630" y="3070860"/>
              <a:chExt cx="1406973" cy="662940"/>
            </a:xfrm>
          </p:grpSpPr>
          <p:sp>
            <p:nvSpPr>
              <p:cNvPr id="24" name="Oval 23">
                <a:extLst>
                  <a:ext uri="{FF2B5EF4-FFF2-40B4-BE49-F238E27FC236}">
                    <a16:creationId xmlns:a16="http://schemas.microsoft.com/office/drawing/2014/main" id="{1E20B3EC-92FA-9085-E28A-26CC5EBBE54D}"/>
                  </a:ext>
                </a:extLst>
              </p:cNvPr>
              <p:cNvSpPr/>
              <p:nvPr/>
            </p:nvSpPr>
            <p:spPr bwMode="auto">
              <a:xfrm>
                <a:off x="6625114" y="3070860"/>
                <a:ext cx="289560" cy="289560"/>
              </a:xfrm>
              <a:custGeom>
                <a:avLst/>
                <a:gdLst>
                  <a:gd name="connsiteX0" fmla="*/ 0 w 1059180"/>
                  <a:gd name="connsiteY0" fmla="*/ 529590 h 1059180"/>
                  <a:gd name="connsiteX1" fmla="*/ 529590 w 1059180"/>
                  <a:gd name="connsiteY1" fmla="*/ 0 h 1059180"/>
                  <a:gd name="connsiteX2" fmla="*/ 1059180 w 1059180"/>
                  <a:gd name="connsiteY2" fmla="*/ 529590 h 1059180"/>
                  <a:gd name="connsiteX3" fmla="*/ 529590 w 1059180"/>
                  <a:gd name="connsiteY3" fmla="*/ 1059180 h 1059180"/>
                  <a:gd name="connsiteX4" fmla="*/ 0 w 1059180"/>
                  <a:gd name="connsiteY4" fmla="*/ 529590 h 1059180"/>
                  <a:gd name="connsiteX0" fmla="*/ 529590 w 1059180"/>
                  <a:gd name="connsiteY0" fmla="*/ 1059180 h 1150620"/>
                  <a:gd name="connsiteX1" fmla="*/ 0 w 1059180"/>
                  <a:gd name="connsiteY1" fmla="*/ 529590 h 1150620"/>
                  <a:gd name="connsiteX2" fmla="*/ 529590 w 1059180"/>
                  <a:gd name="connsiteY2" fmla="*/ 0 h 1150620"/>
                  <a:gd name="connsiteX3" fmla="*/ 1059180 w 1059180"/>
                  <a:gd name="connsiteY3" fmla="*/ 529590 h 1150620"/>
                  <a:gd name="connsiteX4" fmla="*/ 621030 w 1059180"/>
                  <a:gd name="connsiteY4" fmla="*/ 1150620 h 1150620"/>
                  <a:gd name="connsiteX0" fmla="*/ 529590 w 1059180"/>
                  <a:gd name="connsiteY0" fmla="*/ 1059180 h 1059180"/>
                  <a:gd name="connsiteX1" fmla="*/ 0 w 1059180"/>
                  <a:gd name="connsiteY1" fmla="*/ 529590 h 1059180"/>
                  <a:gd name="connsiteX2" fmla="*/ 529590 w 1059180"/>
                  <a:gd name="connsiteY2" fmla="*/ 0 h 1059180"/>
                  <a:gd name="connsiteX3" fmla="*/ 1059180 w 1059180"/>
                  <a:gd name="connsiteY3" fmla="*/ 529590 h 1059180"/>
                  <a:gd name="connsiteX0" fmla="*/ 529590 w 529590"/>
                  <a:gd name="connsiteY0" fmla="*/ 1059180 h 1059180"/>
                  <a:gd name="connsiteX1" fmla="*/ 0 w 529590"/>
                  <a:gd name="connsiteY1" fmla="*/ 529590 h 1059180"/>
                  <a:gd name="connsiteX2" fmla="*/ 529590 w 529590"/>
                  <a:gd name="connsiteY2" fmla="*/ 0 h 1059180"/>
                  <a:gd name="connsiteX0" fmla="*/ 0 w 529590"/>
                  <a:gd name="connsiteY0" fmla="*/ 529590 h 529590"/>
                  <a:gd name="connsiteX1" fmla="*/ 529590 w 529590"/>
                  <a:gd name="connsiteY1" fmla="*/ 0 h 529590"/>
                </a:gdLst>
                <a:ahLst/>
                <a:cxnLst>
                  <a:cxn ang="0">
                    <a:pos x="connsiteX0" y="connsiteY0"/>
                  </a:cxn>
                  <a:cxn ang="0">
                    <a:pos x="connsiteX1" y="connsiteY1"/>
                  </a:cxn>
                </a:cxnLst>
                <a:rect l="l" t="t" r="r" b="b"/>
                <a:pathLst>
                  <a:path w="529590" h="529590">
                    <a:moveTo>
                      <a:pt x="0" y="529590"/>
                    </a:moveTo>
                    <a:cubicBezTo>
                      <a:pt x="0" y="237106"/>
                      <a:pt x="237106" y="0"/>
                      <a:pt x="529590" y="0"/>
                    </a:cubicBezTo>
                  </a:path>
                </a:pathLst>
              </a:cu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8" rIns="182785" bIns="146228" numCol="1" spcCol="0" rtlCol="0" fromWordArt="0" anchor="t" anchorCtr="0" forceAA="0" compatLnSpc="1">
                <a:prstTxWarp prst="textNoShape">
                  <a:avLst/>
                </a:prstTxWarp>
                <a:noAutofit/>
              </a:bodyPr>
              <a:lstStyle/>
              <a:p>
                <a:pPr defTabSz="932006"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53" name="Oval 23">
                <a:extLst>
                  <a:ext uri="{FF2B5EF4-FFF2-40B4-BE49-F238E27FC236}">
                    <a16:creationId xmlns:a16="http://schemas.microsoft.com/office/drawing/2014/main" id="{A6F4FE9B-E11F-5AAB-2EF0-1F4C4641D4EB}"/>
                  </a:ext>
                </a:extLst>
              </p:cNvPr>
              <p:cNvSpPr/>
              <p:nvPr/>
            </p:nvSpPr>
            <p:spPr bwMode="auto">
              <a:xfrm>
                <a:off x="7740043" y="3070860"/>
                <a:ext cx="289560" cy="289560"/>
              </a:xfrm>
              <a:custGeom>
                <a:avLst/>
                <a:gdLst>
                  <a:gd name="connsiteX0" fmla="*/ 0 w 1059180"/>
                  <a:gd name="connsiteY0" fmla="*/ 529590 h 1059180"/>
                  <a:gd name="connsiteX1" fmla="*/ 529590 w 1059180"/>
                  <a:gd name="connsiteY1" fmla="*/ 0 h 1059180"/>
                  <a:gd name="connsiteX2" fmla="*/ 1059180 w 1059180"/>
                  <a:gd name="connsiteY2" fmla="*/ 529590 h 1059180"/>
                  <a:gd name="connsiteX3" fmla="*/ 529590 w 1059180"/>
                  <a:gd name="connsiteY3" fmla="*/ 1059180 h 1059180"/>
                  <a:gd name="connsiteX4" fmla="*/ 0 w 1059180"/>
                  <a:gd name="connsiteY4" fmla="*/ 529590 h 1059180"/>
                  <a:gd name="connsiteX0" fmla="*/ 529590 w 1059180"/>
                  <a:gd name="connsiteY0" fmla="*/ 1059180 h 1150620"/>
                  <a:gd name="connsiteX1" fmla="*/ 0 w 1059180"/>
                  <a:gd name="connsiteY1" fmla="*/ 529590 h 1150620"/>
                  <a:gd name="connsiteX2" fmla="*/ 529590 w 1059180"/>
                  <a:gd name="connsiteY2" fmla="*/ 0 h 1150620"/>
                  <a:gd name="connsiteX3" fmla="*/ 1059180 w 1059180"/>
                  <a:gd name="connsiteY3" fmla="*/ 529590 h 1150620"/>
                  <a:gd name="connsiteX4" fmla="*/ 621030 w 1059180"/>
                  <a:gd name="connsiteY4" fmla="*/ 1150620 h 1150620"/>
                  <a:gd name="connsiteX0" fmla="*/ 529590 w 1059180"/>
                  <a:gd name="connsiteY0" fmla="*/ 1059180 h 1059180"/>
                  <a:gd name="connsiteX1" fmla="*/ 0 w 1059180"/>
                  <a:gd name="connsiteY1" fmla="*/ 529590 h 1059180"/>
                  <a:gd name="connsiteX2" fmla="*/ 529590 w 1059180"/>
                  <a:gd name="connsiteY2" fmla="*/ 0 h 1059180"/>
                  <a:gd name="connsiteX3" fmla="*/ 1059180 w 1059180"/>
                  <a:gd name="connsiteY3" fmla="*/ 529590 h 1059180"/>
                  <a:gd name="connsiteX0" fmla="*/ 529590 w 529590"/>
                  <a:gd name="connsiteY0" fmla="*/ 1059180 h 1059180"/>
                  <a:gd name="connsiteX1" fmla="*/ 0 w 529590"/>
                  <a:gd name="connsiteY1" fmla="*/ 529590 h 1059180"/>
                  <a:gd name="connsiteX2" fmla="*/ 529590 w 529590"/>
                  <a:gd name="connsiteY2" fmla="*/ 0 h 1059180"/>
                  <a:gd name="connsiteX0" fmla="*/ 0 w 529590"/>
                  <a:gd name="connsiteY0" fmla="*/ 529590 h 529590"/>
                  <a:gd name="connsiteX1" fmla="*/ 529590 w 529590"/>
                  <a:gd name="connsiteY1" fmla="*/ 0 h 529590"/>
                </a:gdLst>
                <a:ahLst/>
                <a:cxnLst>
                  <a:cxn ang="0">
                    <a:pos x="connsiteX0" y="connsiteY0"/>
                  </a:cxn>
                  <a:cxn ang="0">
                    <a:pos x="connsiteX1" y="connsiteY1"/>
                  </a:cxn>
                </a:cxnLst>
                <a:rect l="l" t="t" r="r" b="b"/>
                <a:pathLst>
                  <a:path w="529590" h="529590">
                    <a:moveTo>
                      <a:pt x="0" y="529590"/>
                    </a:moveTo>
                    <a:cubicBezTo>
                      <a:pt x="0" y="237106"/>
                      <a:pt x="237106" y="0"/>
                      <a:pt x="529590" y="0"/>
                    </a:cubicBezTo>
                  </a:path>
                </a:pathLst>
              </a:cu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8" rIns="182785" bIns="146228" numCol="1" spcCol="0" rtlCol="0" fromWordArt="0" anchor="t" anchorCtr="0" forceAA="0" compatLnSpc="1">
                <a:prstTxWarp prst="textNoShape">
                  <a:avLst/>
                </a:prstTxWarp>
                <a:noAutofit/>
              </a:bodyPr>
              <a:lstStyle/>
              <a:p>
                <a:pPr defTabSz="932006"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cxnSp>
            <p:nvCxnSpPr>
              <p:cNvPr id="55" name="Straight Connector 54">
                <a:extLst>
                  <a:ext uri="{FF2B5EF4-FFF2-40B4-BE49-F238E27FC236}">
                    <a16:creationId xmlns:a16="http://schemas.microsoft.com/office/drawing/2014/main" id="{8044E8FA-28B6-058D-C55E-33F4253C741E}"/>
                  </a:ext>
                </a:extLst>
              </p:cNvPr>
              <p:cNvCxnSpPr>
                <a:cxnSpLocks/>
              </p:cNvCxnSpPr>
              <p:nvPr/>
            </p:nvCxnSpPr>
            <p:spPr>
              <a:xfrm>
                <a:off x="6622630" y="3386139"/>
                <a:ext cx="0" cy="325436"/>
              </a:xfrm>
              <a:prstGeom prst="line">
                <a:avLst/>
              </a:pr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6" name="Straight Connector 55">
                <a:extLst>
                  <a:ext uri="{FF2B5EF4-FFF2-40B4-BE49-F238E27FC236}">
                    <a16:creationId xmlns:a16="http://schemas.microsoft.com/office/drawing/2014/main" id="{6D58EFA4-8046-A81D-7B5D-73BB7197D2E1}"/>
                  </a:ext>
                </a:extLst>
              </p:cNvPr>
              <p:cNvCxnSpPr>
                <a:cxnSpLocks/>
              </p:cNvCxnSpPr>
              <p:nvPr/>
            </p:nvCxnSpPr>
            <p:spPr>
              <a:xfrm>
                <a:off x="7740043" y="3386139"/>
                <a:ext cx="0" cy="347661"/>
              </a:xfrm>
              <a:prstGeom prst="line">
                <a:avLst/>
              </a:pr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59" name="Oval 23">
              <a:extLst>
                <a:ext uri="{FF2B5EF4-FFF2-40B4-BE49-F238E27FC236}">
                  <a16:creationId xmlns:a16="http://schemas.microsoft.com/office/drawing/2014/main" id="{753C1A83-B881-C3E6-24A4-C97A75AEB8BF}"/>
                </a:ext>
              </a:extLst>
            </p:cNvPr>
            <p:cNvSpPr/>
            <p:nvPr/>
          </p:nvSpPr>
          <p:spPr bwMode="auto">
            <a:xfrm flipH="1">
              <a:off x="10802722" y="3070860"/>
              <a:ext cx="289560" cy="289560"/>
            </a:xfrm>
            <a:custGeom>
              <a:avLst/>
              <a:gdLst>
                <a:gd name="connsiteX0" fmla="*/ 0 w 1059180"/>
                <a:gd name="connsiteY0" fmla="*/ 529590 h 1059180"/>
                <a:gd name="connsiteX1" fmla="*/ 529590 w 1059180"/>
                <a:gd name="connsiteY1" fmla="*/ 0 h 1059180"/>
                <a:gd name="connsiteX2" fmla="*/ 1059180 w 1059180"/>
                <a:gd name="connsiteY2" fmla="*/ 529590 h 1059180"/>
                <a:gd name="connsiteX3" fmla="*/ 529590 w 1059180"/>
                <a:gd name="connsiteY3" fmla="*/ 1059180 h 1059180"/>
                <a:gd name="connsiteX4" fmla="*/ 0 w 1059180"/>
                <a:gd name="connsiteY4" fmla="*/ 529590 h 1059180"/>
                <a:gd name="connsiteX0" fmla="*/ 529590 w 1059180"/>
                <a:gd name="connsiteY0" fmla="*/ 1059180 h 1150620"/>
                <a:gd name="connsiteX1" fmla="*/ 0 w 1059180"/>
                <a:gd name="connsiteY1" fmla="*/ 529590 h 1150620"/>
                <a:gd name="connsiteX2" fmla="*/ 529590 w 1059180"/>
                <a:gd name="connsiteY2" fmla="*/ 0 h 1150620"/>
                <a:gd name="connsiteX3" fmla="*/ 1059180 w 1059180"/>
                <a:gd name="connsiteY3" fmla="*/ 529590 h 1150620"/>
                <a:gd name="connsiteX4" fmla="*/ 621030 w 1059180"/>
                <a:gd name="connsiteY4" fmla="*/ 1150620 h 1150620"/>
                <a:gd name="connsiteX0" fmla="*/ 529590 w 1059180"/>
                <a:gd name="connsiteY0" fmla="*/ 1059180 h 1059180"/>
                <a:gd name="connsiteX1" fmla="*/ 0 w 1059180"/>
                <a:gd name="connsiteY1" fmla="*/ 529590 h 1059180"/>
                <a:gd name="connsiteX2" fmla="*/ 529590 w 1059180"/>
                <a:gd name="connsiteY2" fmla="*/ 0 h 1059180"/>
                <a:gd name="connsiteX3" fmla="*/ 1059180 w 1059180"/>
                <a:gd name="connsiteY3" fmla="*/ 529590 h 1059180"/>
                <a:gd name="connsiteX0" fmla="*/ 529590 w 529590"/>
                <a:gd name="connsiteY0" fmla="*/ 1059180 h 1059180"/>
                <a:gd name="connsiteX1" fmla="*/ 0 w 529590"/>
                <a:gd name="connsiteY1" fmla="*/ 529590 h 1059180"/>
                <a:gd name="connsiteX2" fmla="*/ 529590 w 529590"/>
                <a:gd name="connsiteY2" fmla="*/ 0 h 1059180"/>
                <a:gd name="connsiteX0" fmla="*/ 0 w 529590"/>
                <a:gd name="connsiteY0" fmla="*/ 529590 h 529590"/>
                <a:gd name="connsiteX1" fmla="*/ 529590 w 529590"/>
                <a:gd name="connsiteY1" fmla="*/ 0 h 529590"/>
              </a:gdLst>
              <a:ahLst/>
              <a:cxnLst>
                <a:cxn ang="0">
                  <a:pos x="connsiteX0" y="connsiteY0"/>
                </a:cxn>
                <a:cxn ang="0">
                  <a:pos x="connsiteX1" y="connsiteY1"/>
                </a:cxn>
              </a:cxnLst>
              <a:rect l="l" t="t" r="r" b="b"/>
              <a:pathLst>
                <a:path w="529590" h="529590">
                  <a:moveTo>
                    <a:pt x="0" y="529590"/>
                  </a:moveTo>
                  <a:cubicBezTo>
                    <a:pt x="0" y="237106"/>
                    <a:pt x="237106" y="0"/>
                    <a:pt x="529590" y="0"/>
                  </a:cubicBezTo>
                </a:path>
              </a:pathLst>
            </a:cu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8" rIns="182785" bIns="146228" numCol="1" spcCol="0" rtlCol="0" fromWordArt="0" anchor="t" anchorCtr="0" forceAA="0" compatLnSpc="1">
              <a:prstTxWarp prst="textNoShape">
                <a:avLst/>
              </a:prstTxWarp>
              <a:noAutofit/>
            </a:bodyPr>
            <a:lstStyle/>
            <a:p>
              <a:pPr defTabSz="932006"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60" name="Oval 23">
              <a:extLst>
                <a:ext uri="{FF2B5EF4-FFF2-40B4-BE49-F238E27FC236}">
                  <a16:creationId xmlns:a16="http://schemas.microsoft.com/office/drawing/2014/main" id="{41EB8AC6-E177-30E8-AB40-EFABEC641D8A}"/>
                </a:ext>
              </a:extLst>
            </p:cNvPr>
            <p:cNvSpPr/>
            <p:nvPr/>
          </p:nvSpPr>
          <p:spPr bwMode="auto">
            <a:xfrm flipH="1">
              <a:off x="9685309" y="3070860"/>
              <a:ext cx="289560" cy="289560"/>
            </a:xfrm>
            <a:custGeom>
              <a:avLst/>
              <a:gdLst>
                <a:gd name="connsiteX0" fmla="*/ 0 w 1059180"/>
                <a:gd name="connsiteY0" fmla="*/ 529590 h 1059180"/>
                <a:gd name="connsiteX1" fmla="*/ 529590 w 1059180"/>
                <a:gd name="connsiteY1" fmla="*/ 0 h 1059180"/>
                <a:gd name="connsiteX2" fmla="*/ 1059180 w 1059180"/>
                <a:gd name="connsiteY2" fmla="*/ 529590 h 1059180"/>
                <a:gd name="connsiteX3" fmla="*/ 529590 w 1059180"/>
                <a:gd name="connsiteY3" fmla="*/ 1059180 h 1059180"/>
                <a:gd name="connsiteX4" fmla="*/ 0 w 1059180"/>
                <a:gd name="connsiteY4" fmla="*/ 529590 h 1059180"/>
                <a:gd name="connsiteX0" fmla="*/ 529590 w 1059180"/>
                <a:gd name="connsiteY0" fmla="*/ 1059180 h 1150620"/>
                <a:gd name="connsiteX1" fmla="*/ 0 w 1059180"/>
                <a:gd name="connsiteY1" fmla="*/ 529590 h 1150620"/>
                <a:gd name="connsiteX2" fmla="*/ 529590 w 1059180"/>
                <a:gd name="connsiteY2" fmla="*/ 0 h 1150620"/>
                <a:gd name="connsiteX3" fmla="*/ 1059180 w 1059180"/>
                <a:gd name="connsiteY3" fmla="*/ 529590 h 1150620"/>
                <a:gd name="connsiteX4" fmla="*/ 621030 w 1059180"/>
                <a:gd name="connsiteY4" fmla="*/ 1150620 h 1150620"/>
                <a:gd name="connsiteX0" fmla="*/ 529590 w 1059180"/>
                <a:gd name="connsiteY0" fmla="*/ 1059180 h 1059180"/>
                <a:gd name="connsiteX1" fmla="*/ 0 w 1059180"/>
                <a:gd name="connsiteY1" fmla="*/ 529590 h 1059180"/>
                <a:gd name="connsiteX2" fmla="*/ 529590 w 1059180"/>
                <a:gd name="connsiteY2" fmla="*/ 0 h 1059180"/>
                <a:gd name="connsiteX3" fmla="*/ 1059180 w 1059180"/>
                <a:gd name="connsiteY3" fmla="*/ 529590 h 1059180"/>
                <a:gd name="connsiteX0" fmla="*/ 529590 w 529590"/>
                <a:gd name="connsiteY0" fmla="*/ 1059180 h 1059180"/>
                <a:gd name="connsiteX1" fmla="*/ 0 w 529590"/>
                <a:gd name="connsiteY1" fmla="*/ 529590 h 1059180"/>
                <a:gd name="connsiteX2" fmla="*/ 529590 w 529590"/>
                <a:gd name="connsiteY2" fmla="*/ 0 h 1059180"/>
                <a:gd name="connsiteX0" fmla="*/ 0 w 529590"/>
                <a:gd name="connsiteY0" fmla="*/ 529590 h 529590"/>
                <a:gd name="connsiteX1" fmla="*/ 529590 w 529590"/>
                <a:gd name="connsiteY1" fmla="*/ 0 h 529590"/>
              </a:gdLst>
              <a:ahLst/>
              <a:cxnLst>
                <a:cxn ang="0">
                  <a:pos x="connsiteX0" y="connsiteY0"/>
                </a:cxn>
                <a:cxn ang="0">
                  <a:pos x="connsiteX1" y="connsiteY1"/>
                </a:cxn>
              </a:cxnLst>
              <a:rect l="l" t="t" r="r" b="b"/>
              <a:pathLst>
                <a:path w="529590" h="529590">
                  <a:moveTo>
                    <a:pt x="0" y="529590"/>
                  </a:moveTo>
                  <a:cubicBezTo>
                    <a:pt x="0" y="237106"/>
                    <a:pt x="237106" y="0"/>
                    <a:pt x="529590" y="0"/>
                  </a:cubicBezTo>
                </a:path>
              </a:pathLst>
            </a:cu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8" rIns="182785" bIns="146228" numCol="1" spcCol="0" rtlCol="0" fromWordArt="0" anchor="t" anchorCtr="0" forceAA="0" compatLnSpc="1">
              <a:prstTxWarp prst="textNoShape">
                <a:avLst/>
              </a:prstTxWarp>
              <a:noAutofit/>
            </a:bodyPr>
            <a:lstStyle/>
            <a:p>
              <a:pPr defTabSz="932006"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cxnSp>
          <p:nvCxnSpPr>
            <p:cNvPr id="77" name="Straight Connector 76">
              <a:extLst>
                <a:ext uri="{FF2B5EF4-FFF2-40B4-BE49-F238E27FC236}">
                  <a16:creationId xmlns:a16="http://schemas.microsoft.com/office/drawing/2014/main" id="{A8E50121-A0F3-6749-F093-A1187DD3B85E}"/>
                </a:ext>
              </a:extLst>
            </p:cNvPr>
            <p:cNvCxnSpPr>
              <a:cxnSpLocks/>
            </p:cNvCxnSpPr>
            <p:nvPr/>
          </p:nvCxnSpPr>
          <p:spPr>
            <a:xfrm>
              <a:off x="11092282" y="3386139"/>
              <a:ext cx="0" cy="442911"/>
            </a:xfrm>
            <a:prstGeom prst="line">
              <a:avLst/>
            </a:pr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C00B9AB3-58C8-5E76-3F2D-17C2ECE673DB}"/>
                </a:ext>
              </a:extLst>
            </p:cNvPr>
            <p:cNvCxnSpPr>
              <a:cxnSpLocks/>
            </p:cNvCxnSpPr>
            <p:nvPr/>
          </p:nvCxnSpPr>
          <p:spPr>
            <a:xfrm>
              <a:off x="9974869" y="3386139"/>
              <a:ext cx="0" cy="414336"/>
            </a:xfrm>
            <a:prstGeom prst="line">
              <a:avLst/>
            </a:pr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7" name="Straight Connector 96">
              <a:extLst>
                <a:ext uri="{FF2B5EF4-FFF2-40B4-BE49-F238E27FC236}">
                  <a16:creationId xmlns:a16="http://schemas.microsoft.com/office/drawing/2014/main" id="{F544D1ED-EC25-C96B-09FC-A668C2BB998A}"/>
                </a:ext>
              </a:extLst>
            </p:cNvPr>
            <p:cNvCxnSpPr>
              <a:cxnSpLocks/>
            </p:cNvCxnSpPr>
            <p:nvPr/>
          </p:nvCxnSpPr>
          <p:spPr>
            <a:xfrm>
              <a:off x="6914674" y="3067050"/>
              <a:ext cx="3888048" cy="0"/>
            </a:xfrm>
            <a:prstGeom prst="line">
              <a:avLst/>
            </a:prstGeom>
            <a:noFill/>
            <a:ln>
              <a:gradFill flip="none" rotWithShape="1">
                <a:gsLst>
                  <a:gs pos="0">
                    <a:srgbClr val="A6E0FF"/>
                  </a:gs>
                  <a:gs pos="100000">
                    <a:srgbClr val="A6E0FF"/>
                  </a:gs>
                </a:gsLst>
                <a:lin ang="5400000" scaled="1"/>
                <a:tileRect/>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1" name="Straight Connector 100">
            <a:extLst>
              <a:ext uri="{FF2B5EF4-FFF2-40B4-BE49-F238E27FC236}">
                <a16:creationId xmlns:a16="http://schemas.microsoft.com/office/drawing/2014/main" id="{0977D0E4-78D9-D9AC-D035-FE6312E307ED}"/>
              </a:ext>
            </a:extLst>
          </p:cNvPr>
          <p:cNvCxnSpPr>
            <a:cxnSpLocks/>
          </p:cNvCxnSpPr>
          <p:nvPr/>
        </p:nvCxnSpPr>
        <p:spPr>
          <a:xfrm>
            <a:off x="8962375" y="2362756"/>
            <a:ext cx="0" cy="1307419"/>
          </a:xfrm>
          <a:prstGeom prst="line">
            <a:avLst/>
          </a:prstGeom>
          <a:noFill/>
          <a:ln>
            <a:gradFill>
              <a:gsLst>
                <a:gs pos="0">
                  <a:srgbClr val="A6E0FF"/>
                </a:gs>
                <a:gs pos="100000">
                  <a:srgbClr val="A6E0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 name="Rectangle: Rounded Corners 102">
            <a:extLst>
              <a:ext uri="{FF2B5EF4-FFF2-40B4-BE49-F238E27FC236}">
                <a16:creationId xmlns:a16="http://schemas.microsoft.com/office/drawing/2014/main" id="{E604ADD5-499A-501D-F595-ACE5E55C5A7C}"/>
              </a:ext>
            </a:extLst>
          </p:cNvPr>
          <p:cNvSpPr/>
          <p:nvPr/>
        </p:nvSpPr>
        <p:spPr bwMode="auto">
          <a:xfrm>
            <a:off x="6305231" y="3581820"/>
            <a:ext cx="846967" cy="812159"/>
          </a:xfrm>
          <a:prstGeom prst="roundRect">
            <a:avLst>
              <a:gd name="adj" fmla="val 6310"/>
            </a:avLst>
          </a:prstGeom>
          <a:gradFill flip="none" rotWithShape="1">
            <a:gsLst>
              <a:gs pos="100000">
                <a:srgbClr val="EBF8FF"/>
              </a:gs>
              <a:gs pos="0">
                <a:schemeClr val="bg1"/>
              </a:gs>
            </a:gsLst>
            <a:lin ang="2700000" scaled="1"/>
            <a:tileRect/>
          </a:gradFill>
          <a:ln w="12700">
            <a:noFill/>
            <a:headEnd type="none" w="med" len="med"/>
            <a:tailEnd type="none" w="med" len="med"/>
          </a:ln>
          <a:effectLst>
            <a:outerShdw blurRad="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59959" tIns="144376" rIns="159959" bIns="144376" numCol="1" spcCol="0" rtlCol="0" fromWordArt="0" anchor="ctr" anchorCtr="0" forceAA="0" compatLnSpc="1">
            <a:prstTxWarp prst="textNoShape">
              <a:avLst/>
            </a:prstTxWarp>
            <a:noAutofit/>
          </a:bodyPr>
          <a:lstStyle/>
          <a:p>
            <a:pPr algn="ctr" defTabSz="920379" fontAlgn="base">
              <a:spcBef>
                <a:spcPct val="0"/>
              </a:spcBef>
              <a:spcAft>
                <a:spcPct val="0"/>
              </a:spcAft>
            </a:pPr>
            <a:endParaRPr lang="en-US" sz="999" b="1">
              <a:gradFill>
                <a:gsLst>
                  <a:gs pos="0">
                    <a:srgbClr val="002A86"/>
                  </a:gs>
                  <a:gs pos="100000">
                    <a:srgbClr val="002A86"/>
                  </a:gs>
                </a:gsLst>
                <a:lin ang="5400000" scaled="1"/>
              </a:gradFill>
              <a:latin typeface="72 Brand Medium"/>
              <a:cs typeface="72" panose="020B0503030000000003" pitchFamily="34" charset="0"/>
            </a:endParaRPr>
          </a:p>
        </p:txBody>
      </p:sp>
      <p:sp>
        <p:nvSpPr>
          <p:cNvPr id="104" name="Rectangle: Rounded Corners 103">
            <a:extLst>
              <a:ext uri="{FF2B5EF4-FFF2-40B4-BE49-F238E27FC236}">
                <a16:creationId xmlns:a16="http://schemas.microsoft.com/office/drawing/2014/main" id="{FB78AE65-9A06-20A8-01AB-F0D4CCF149D5}"/>
              </a:ext>
            </a:extLst>
          </p:cNvPr>
          <p:cNvSpPr/>
          <p:nvPr/>
        </p:nvSpPr>
        <p:spPr bwMode="auto">
          <a:xfrm>
            <a:off x="7422062" y="3581820"/>
            <a:ext cx="846967" cy="812159"/>
          </a:xfrm>
          <a:prstGeom prst="roundRect">
            <a:avLst>
              <a:gd name="adj" fmla="val 6310"/>
            </a:avLst>
          </a:prstGeom>
          <a:gradFill flip="none" rotWithShape="1">
            <a:gsLst>
              <a:gs pos="100000">
                <a:srgbClr val="EBF8FF"/>
              </a:gs>
              <a:gs pos="0">
                <a:schemeClr val="bg1"/>
              </a:gs>
            </a:gsLst>
            <a:lin ang="2700000" scaled="1"/>
            <a:tileRect/>
          </a:gradFill>
          <a:ln w="12700">
            <a:noFill/>
            <a:headEnd type="none" w="med" len="med"/>
            <a:tailEnd type="none" w="med" len="med"/>
          </a:ln>
          <a:effectLst>
            <a:outerShdw blurRad="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59959" tIns="144376" rIns="159959" bIns="144376" numCol="1" spcCol="0" rtlCol="0" fromWordArt="0" anchor="ctr" anchorCtr="0" forceAA="0" compatLnSpc="1">
            <a:prstTxWarp prst="textNoShape">
              <a:avLst/>
            </a:prstTxWarp>
            <a:noAutofit/>
          </a:bodyPr>
          <a:lstStyle/>
          <a:p>
            <a:pPr algn="ctr" defTabSz="920379" fontAlgn="base">
              <a:spcBef>
                <a:spcPct val="0"/>
              </a:spcBef>
              <a:spcAft>
                <a:spcPct val="0"/>
              </a:spcAft>
            </a:pPr>
            <a:endParaRPr lang="en-US" sz="999" b="1">
              <a:gradFill>
                <a:gsLst>
                  <a:gs pos="0">
                    <a:srgbClr val="002A86"/>
                  </a:gs>
                  <a:gs pos="100000">
                    <a:srgbClr val="002A86"/>
                  </a:gs>
                </a:gsLst>
                <a:lin ang="5400000" scaled="1"/>
              </a:gradFill>
              <a:latin typeface="72 Brand Medium"/>
              <a:cs typeface="72" panose="020B0503030000000003" pitchFamily="34" charset="0"/>
            </a:endParaRPr>
          </a:p>
        </p:txBody>
      </p:sp>
      <p:sp>
        <p:nvSpPr>
          <p:cNvPr id="113" name="Rectangle: Rounded Corners 112">
            <a:extLst>
              <a:ext uri="{FF2B5EF4-FFF2-40B4-BE49-F238E27FC236}">
                <a16:creationId xmlns:a16="http://schemas.microsoft.com/office/drawing/2014/main" id="{48441334-D9B3-4A46-EEBB-5A5C212520E4}"/>
              </a:ext>
            </a:extLst>
          </p:cNvPr>
          <p:cNvSpPr/>
          <p:nvPr/>
        </p:nvSpPr>
        <p:spPr bwMode="auto">
          <a:xfrm>
            <a:off x="8538893" y="3581820"/>
            <a:ext cx="846967" cy="812159"/>
          </a:xfrm>
          <a:prstGeom prst="roundRect">
            <a:avLst>
              <a:gd name="adj" fmla="val 6310"/>
            </a:avLst>
          </a:prstGeom>
          <a:gradFill flip="none" rotWithShape="1">
            <a:gsLst>
              <a:gs pos="100000">
                <a:srgbClr val="EBF8FF"/>
              </a:gs>
              <a:gs pos="0">
                <a:schemeClr val="bg1"/>
              </a:gs>
            </a:gsLst>
            <a:lin ang="2700000" scaled="1"/>
            <a:tileRect/>
          </a:gradFill>
          <a:ln w="12700">
            <a:noFill/>
            <a:headEnd type="none" w="med" len="med"/>
            <a:tailEnd type="none" w="med" len="med"/>
          </a:ln>
          <a:effectLst>
            <a:outerShdw blurRad="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59959" tIns="144376" rIns="159959" bIns="144376" numCol="1" spcCol="0" rtlCol="0" fromWordArt="0" anchor="ctr" anchorCtr="0" forceAA="0" compatLnSpc="1">
            <a:prstTxWarp prst="textNoShape">
              <a:avLst/>
            </a:prstTxWarp>
            <a:noAutofit/>
          </a:bodyPr>
          <a:lstStyle/>
          <a:p>
            <a:pPr algn="ctr" defTabSz="920379" fontAlgn="base">
              <a:spcBef>
                <a:spcPct val="0"/>
              </a:spcBef>
              <a:spcAft>
                <a:spcPct val="0"/>
              </a:spcAft>
            </a:pPr>
            <a:endParaRPr lang="en-US" sz="999" b="1">
              <a:gradFill>
                <a:gsLst>
                  <a:gs pos="0">
                    <a:srgbClr val="002A86"/>
                  </a:gs>
                  <a:gs pos="100000">
                    <a:srgbClr val="002A86"/>
                  </a:gs>
                </a:gsLst>
                <a:lin ang="5400000" scaled="1"/>
              </a:gradFill>
              <a:latin typeface="72 Brand Medium"/>
              <a:cs typeface="72" panose="020B0503030000000003" pitchFamily="34" charset="0"/>
            </a:endParaRPr>
          </a:p>
        </p:txBody>
      </p:sp>
      <p:sp>
        <p:nvSpPr>
          <p:cNvPr id="114" name="Rectangle: Rounded Corners 113">
            <a:extLst>
              <a:ext uri="{FF2B5EF4-FFF2-40B4-BE49-F238E27FC236}">
                <a16:creationId xmlns:a16="http://schemas.microsoft.com/office/drawing/2014/main" id="{DF519517-535F-7E70-73B3-D6937804F46B}"/>
              </a:ext>
            </a:extLst>
          </p:cNvPr>
          <p:cNvSpPr/>
          <p:nvPr/>
        </p:nvSpPr>
        <p:spPr bwMode="auto">
          <a:xfrm>
            <a:off x="9655724" y="3581820"/>
            <a:ext cx="846967" cy="812159"/>
          </a:xfrm>
          <a:prstGeom prst="roundRect">
            <a:avLst>
              <a:gd name="adj" fmla="val 6310"/>
            </a:avLst>
          </a:prstGeom>
          <a:gradFill flip="none" rotWithShape="1">
            <a:gsLst>
              <a:gs pos="100000">
                <a:srgbClr val="EBF8FF"/>
              </a:gs>
              <a:gs pos="0">
                <a:schemeClr val="bg1"/>
              </a:gs>
            </a:gsLst>
            <a:lin ang="2700000" scaled="1"/>
            <a:tileRect/>
          </a:gradFill>
          <a:ln w="12700">
            <a:noFill/>
            <a:headEnd type="none" w="med" len="med"/>
            <a:tailEnd type="none" w="med" len="med"/>
          </a:ln>
          <a:effectLst>
            <a:outerShdw blurRad="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59959" tIns="144376" rIns="159959" bIns="144376" numCol="1" spcCol="0" rtlCol="0" fromWordArt="0" anchor="ctr" anchorCtr="0" forceAA="0" compatLnSpc="1">
            <a:prstTxWarp prst="textNoShape">
              <a:avLst/>
            </a:prstTxWarp>
            <a:noAutofit/>
          </a:bodyPr>
          <a:lstStyle/>
          <a:p>
            <a:pPr algn="ctr" defTabSz="920379" fontAlgn="base">
              <a:spcBef>
                <a:spcPct val="0"/>
              </a:spcBef>
              <a:spcAft>
                <a:spcPct val="0"/>
              </a:spcAft>
            </a:pPr>
            <a:endParaRPr lang="en-US" sz="999" b="1">
              <a:gradFill>
                <a:gsLst>
                  <a:gs pos="0">
                    <a:srgbClr val="002A86"/>
                  </a:gs>
                  <a:gs pos="100000">
                    <a:srgbClr val="002A86"/>
                  </a:gs>
                </a:gsLst>
                <a:lin ang="5400000" scaled="1"/>
              </a:gradFill>
              <a:latin typeface="72 Brand Medium"/>
              <a:cs typeface="72" panose="020B0503030000000003" pitchFamily="34" charset="0"/>
            </a:endParaRPr>
          </a:p>
        </p:txBody>
      </p:sp>
      <p:sp>
        <p:nvSpPr>
          <p:cNvPr id="115" name="Rectangle: Rounded Corners 114">
            <a:extLst>
              <a:ext uri="{FF2B5EF4-FFF2-40B4-BE49-F238E27FC236}">
                <a16:creationId xmlns:a16="http://schemas.microsoft.com/office/drawing/2014/main" id="{95341153-31D5-32E5-A651-F349D71207CF}"/>
              </a:ext>
            </a:extLst>
          </p:cNvPr>
          <p:cNvSpPr/>
          <p:nvPr/>
        </p:nvSpPr>
        <p:spPr bwMode="auto">
          <a:xfrm>
            <a:off x="10772555" y="3581820"/>
            <a:ext cx="846967" cy="812159"/>
          </a:xfrm>
          <a:prstGeom prst="roundRect">
            <a:avLst>
              <a:gd name="adj" fmla="val 6310"/>
            </a:avLst>
          </a:prstGeom>
          <a:gradFill flip="none" rotWithShape="1">
            <a:gsLst>
              <a:gs pos="100000">
                <a:srgbClr val="EBF8FF"/>
              </a:gs>
              <a:gs pos="0">
                <a:schemeClr val="bg1"/>
              </a:gs>
            </a:gsLst>
            <a:lin ang="2700000" scaled="1"/>
            <a:tileRect/>
          </a:gradFill>
          <a:ln w="12700">
            <a:noFill/>
            <a:headEnd type="none" w="med" len="med"/>
            <a:tailEnd type="none" w="med" len="med"/>
          </a:ln>
          <a:effectLst>
            <a:outerShdw blurRad="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59959" tIns="144376" rIns="159959" bIns="144376" numCol="1" spcCol="0" rtlCol="0" fromWordArt="0" anchor="ctr" anchorCtr="0" forceAA="0" compatLnSpc="1">
            <a:prstTxWarp prst="textNoShape">
              <a:avLst/>
            </a:prstTxWarp>
            <a:noAutofit/>
          </a:bodyPr>
          <a:lstStyle/>
          <a:p>
            <a:pPr algn="ctr" defTabSz="920379" fontAlgn="base">
              <a:spcBef>
                <a:spcPct val="0"/>
              </a:spcBef>
              <a:spcAft>
                <a:spcPct val="0"/>
              </a:spcAft>
            </a:pPr>
            <a:endParaRPr lang="en-US" sz="999" b="1">
              <a:gradFill>
                <a:gsLst>
                  <a:gs pos="0">
                    <a:srgbClr val="002A86"/>
                  </a:gs>
                  <a:gs pos="100000">
                    <a:srgbClr val="002A86"/>
                  </a:gs>
                </a:gsLst>
                <a:lin ang="5400000" scaled="1"/>
              </a:gradFill>
              <a:latin typeface="72 Brand Medium"/>
              <a:cs typeface="72" panose="020B0503030000000003" pitchFamily="34" charset="0"/>
            </a:endParaRPr>
          </a:p>
        </p:txBody>
      </p:sp>
      <p:sp>
        <p:nvSpPr>
          <p:cNvPr id="22" name="Title 1">
            <a:extLst>
              <a:ext uri="{FF2B5EF4-FFF2-40B4-BE49-F238E27FC236}">
                <a16:creationId xmlns:a16="http://schemas.microsoft.com/office/drawing/2014/main" id="{4A23E23F-E86F-21FC-7695-80F97F362C12}"/>
              </a:ext>
            </a:extLst>
          </p:cNvPr>
          <p:cNvSpPr txBox="1">
            <a:spLocks/>
          </p:cNvSpPr>
          <p:nvPr/>
        </p:nvSpPr>
        <p:spPr>
          <a:xfrm>
            <a:off x="8274485" y="1486381"/>
            <a:ext cx="2673809" cy="747512"/>
          </a:xfrm>
          <a:prstGeom prst="rect">
            <a:avLst/>
          </a:prstGeom>
          <a:noFill/>
        </p:spPr>
        <p:txBody>
          <a:bodyPr wrap="none" lIns="0" tIns="0" rIns="0" bIns="0" rtlCol="0" anchor="ctr">
            <a:spAutoFit/>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pPr algn="l"/>
            <a:r>
              <a:rPr lang="en-US" sz="5397"/>
              <a:t>AI Agent</a:t>
            </a:r>
          </a:p>
        </p:txBody>
      </p:sp>
      <p:sp>
        <p:nvSpPr>
          <p:cNvPr id="118" name="Title 1">
            <a:extLst>
              <a:ext uri="{FF2B5EF4-FFF2-40B4-BE49-F238E27FC236}">
                <a16:creationId xmlns:a16="http://schemas.microsoft.com/office/drawing/2014/main" id="{C0FC79C6-E1E7-56A8-8FDB-91C1021447A2}"/>
              </a:ext>
            </a:extLst>
          </p:cNvPr>
          <p:cNvSpPr txBox="1">
            <a:spLocks/>
          </p:cNvSpPr>
          <p:nvPr/>
        </p:nvSpPr>
        <p:spPr>
          <a:xfrm>
            <a:off x="6249421" y="4574799"/>
            <a:ext cx="958596" cy="193771"/>
          </a:xfrm>
          <a:prstGeom prst="rect">
            <a:avLst/>
          </a:prstGeom>
          <a:noFill/>
        </p:spPr>
        <p:txBody>
          <a:bodyPr wrap="none" lIns="0" tIns="0" rIns="0" bIns="0" rtlCol="0" anchor="ctr">
            <a:spAutoFit/>
            <a:scene3d>
              <a:camera prst="isometricOffAxis2Left">
                <a:rot lat="0" lon="0" rev="0"/>
              </a:camera>
              <a:lightRig rig="threePt" dir="t"/>
            </a:scene3d>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r>
              <a:rPr lang="en-US" sz="1399"/>
              <a:t>Application</a:t>
            </a:r>
          </a:p>
        </p:txBody>
      </p:sp>
      <p:sp>
        <p:nvSpPr>
          <p:cNvPr id="119" name="Title 1">
            <a:extLst>
              <a:ext uri="{FF2B5EF4-FFF2-40B4-BE49-F238E27FC236}">
                <a16:creationId xmlns:a16="http://schemas.microsoft.com/office/drawing/2014/main" id="{C3A8311E-2CDB-017E-A048-F7D83D99CA50}"/>
              </a:ext>
            </a:extLst>
          </p:cNvPr>
          <p:cNvSpPr txBox="1">
            <a:spLocks/>
          </p:cNvSpPr>
          <p:nvPr/>
        </p:nvSpPr>
        <p:spPr>
          <a:xfrm>
            <a:off x="7343291" y="4569331"/>
            <a:ext cx="1000274" cy="387542"/>
          </a:xfrm>
          <a:prstGeom prst="rect">
            <a:avLst/>
          </a:prstGeom>
          <a:noFill/>
        </p:spPr>
        <p:txBody>
          <a:bodyPr wrap="none" lIns="0" tIns="0" rIns="0" bIns="0" rtlCol="0" anchor="ctr">
            <a:spAutoFit/>
            <a:scene3d>
              <a:camera prst="isometricOffAxis2Left">
                <a:rot lat="0" lon="0" rev="0"/>
              </a:camera>
              <a:lightRig rig="threePt" dir="t"/>
            </a:scene3d>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r>
              <a:rPr lang="en-US" sz="1399"/>
              <a:t>Unattended</a:t>
            </a:r>
            <a:br>
              <a:rPr lang="en-US" sz="1399"/>
            </a:br>
            <a:r>
              <a:rPr lang="en-US" sz="1399"/>
              <a:t>User</a:t>
            </a:r>
          </a:p>
        </p:txBody>
      </p:sp>
      <p:sp>
        <p:nvSpPr>
          <p:cNvPr id="120" name="Title 1">
            <a:extLst>
              <a:ext uri="{FF2B5EF4-FFF2-40B4-BE49-F238E27FC236}">
                <a16:creationId xmlns:a16="http://schemas.microsoft.com/office/drawing/2014/main" id="{A832AECF-23CD-1A00-3E1A-F2979007CA83}"/>
              </a:ext>
            </a:extLst>
          </p:cNvPr>
          <p:cNvSpPr txBox="1">
            <a:spLocks/>
          </p:cNvSpPr>
          <p:nvPr/>
        </p:nvSpPr>
        <p:spPr>
          <a:xfrm>
            <a:off x="8433384" y="4563350"/>
            <a:ext cx="1057982" cy="387542"/>
          </a:xfrm>
          <a:prstGeom prst="rect">
            <a:avLst/>
          </a:prstGeom>
          <a:noFill/>
        </p:spPr>
        <p:txBody>
          <a:bodyPr wrap="none" lIns="0" tIns="0" rIns="0" bIns="0" rtlCol="0" anchor="ctr">
            <a:spAutoFit/>
            <a:scene3d>
              <a:camera prst="isometricOffAxis2Left">
                <a:rot lat="0" lon="0" rev="0"/>
              </a:camera>
              <a:lightRig rig="threePt" dir="t"/>
            </a:scene3d>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r>
              <a:rPr lang="en-US" sz="1399"/>
              <a:t>Downstream</a:t>
            </a:r>
            <a:br>
              <a:rPr lang="en-US" sz="1399"/>
            </a:br>
            <a:r>
              <a:rPr lang="en-US" sz="1399"/>
              <a:t>Credentials</a:t>
            </a:r>
          </a:p>
        </p:txBody>
      </p:sp>
      <p:sp>
        <p:nvSpPr>
          <p:cNvPr id="121" name="Title 1">
            <a:extLst>
              <a:ext uri="{FF2B5EF4-FFF2-40B4-BE49-F238E27FC236}">
                <a16:creationId xmlns:a16="http://schemas.microsoft.com/office/drawing/2014/main" id="{75719E4F-B8FA-2BEC-7404-D0D61FA443E7}"/>
              </a:ext>
            </a:extLst>
          </p:cNvPr>
          <p:cNvSpPr txBox="1">
            <a:spLocks/>
          </p:cNvSpPr>
          <p:nvPr/>
        </p:nvSpPr>
        <p:spPr>
          <a:xfrm>
            <a:off x="9568932" y="4589574"/>
            <a:ext cx="1022717" cy="193771"/>
          </a:xfrm>
          <a:prstGeom prst="rect">
            <a:avLst/>
          </a:prstGeom>
          <a:noFill/>
        </p:spPr>
        <p:txBody>
          <a:bodyPr wrap="none" lIns="0" tIns="0" rIns="0" bIns="0" rtlCol="0" anchor="ctr">
            <a:spAutoFit/>
            <a:scene3d>
              <a:camera prst="isometricOffAxis2Left">
                <a:rot lat="0" lon="0" rev="0"/>
              </a:camera>
              <a:lightRig rig="threePt" dir="t"/>
            </a:scene3d>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r>
              <a:rPr lang="en-US" sz="1399"/>
              <a:t>Multi-tenant</a:t>
            </a:r>
          </a:p>
        </p:txBody>
      </p:sp>
      <p:sp>
        <p:nvSpPr>
          <p:cNvPr id="122" name="Title 1">
            <a:extLst>
              <a:ext uri="{FF2B5EF4-FFF2-40B4-BE49-F238E27FC236}">
                <a16:creationId xmlns:a16="http://schemas.microsoft.com/office/drawing/2014/main" id="{C6BBC111-7243-8126-98FD-89D011B793CD}"/>
              </a:ext>
            </a:extLst>
          </p:cNvPr>
          <p:cNvSpPr txBox="1">
            <a:spLocks/>
          </p:cNvSpPr>
          <p:nvPr/>
        </p:nvSpPr>
        <p:spPr>
          <a:xfrm>
            <a:off x="11054172" y="4574799"/>
            <a:ext cx="283732" cy="193771"/>
          </a:xfrm>
          <a:prstGeom prst="rect">
            <a:avLst/>
          </a:prstGeom>
          <a:noFill/>
        </p:spPr>
        <p:txBody>
          <a:bodyPr wrap="none" lIns="0" tIns="0" rIns="0" bIns="0" rtlCol="0" anchor="ctr">
            <a:spAutoFit/>
            <a:scene3d>
              <a:camera prst="isometricOffAxis2Left">
                <a:rot lat="0" lon="0" rev="0"/>
              </a:camera>
              <a:lightRig rig="threePt" dir="t"/>
            </a:scene3d>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r>
              <a:rPr lang="en-US" sz="1399"/>
              <a:t>???</a:t>
            </a:r>
          </a:p>
        </p:txBody>
      </p:sp>
      <p:sp>
        <p:nvSpPr>
          <p:cNvPr id="20" name="Title 1">
            <a:extLst>
              <a:ext uri="{FF2B5EF4-FFF2-40B4-BE49-F238E27FC236}">
                <a16:creationId xmlns:a16="http://schemas.microsoft.com/office/drawing/2014/main" id="{5B5449D5-2613-32DE-C424-1325C8DF8192}"/>
              </a:ext>
            </a:extLst>
          </p:cNvPr>
          <p:cNvSpPr txBox="1">
            <a:spLocks/>
          </p:cNvSpPr>
          <p:nvPr/>
        </p:nvSpPr>
        <p:spPr>
          <a:xfrm>
            <a:off x="567209" y="1684529"/>
            <a:ext cx="6259922" cy="1107483"/>
          </a:xfrm>
          <a:prstGeom prst="rect">
            <a:avLst/>
          </a:prstGeom>
          <a:noFill/>
        </p:spPr>
        <p:txBody>
          <a:bodyPr wrap="square" lIns="0" tIns="0" rIns="0" bIns="0" rtlCol="0" anchor="ctr">
            <a:spAutoFit/>
          </a:bodyPr>
          <a:lstStyle>
            <a:defPPr>
              <a:defRPr lang="de-DE"/>
            </a:defPPr>
            <a:lvl1pPr algn="ctr">
              <a:lnSpc>
                <a:spcPct val="90000"/>
              </a:lnSpc>
              <a:defRPr sz="60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2pPr>
            <a:lvl3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3pPr>
            <a:lvl4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4pPr>
            <a:lvl5pPr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5pPr>
            <a:lvl6pPr marL="457063"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6pPr>
            <a:lvl7pPr marL="914126"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7pPr>
            <a:lvl8pPr marL="1371189"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8pPr>
            <a:lvl9pPr marL="1828251" algn="l" defTabSz="931583" rtl="0" eaLnBrk="1" fontAlgn="base" hangingPunct="1">
              <a:spcBef>
                <a:spcPct val="0"/>
              </a:spcBef>
              <a:spcAft>
                <a:spcPct val="0"/>
              </a:spcAft>
              <a:defRPr sz="3599" b="1">
                <a:solidFill>
                  <a:schemeClr val="tx1"/>
                </a:solidFill>
                <a:latin typeface="Arial" panose="020B0604020202020204" pitchFamily="34" charset="0"/>
                <a:cs typeface="Arial" panose="020B0604020202020204" pitchFamily="34" charset="0"/>
              </a:defRPr>
            </a:lvl9pPr>
          </a:lstStyle>
          <a:p>
            <a:pPr algn="l"/>
            <a:r>
              <a:rPr lang="en-US" sz="3998"/>
              <a:t>AI Agents are multifaceted </a:t>
            </a:r>
            <a:br>
              <a:rPr lang="en-US" sz="3998"/>
            </a:br>
            <a:endParaRPr lang="en-US" sz="3998"/>
          </a:p>
        </p:txBody>
      </p:sp>
      <p:sp>
        <p:nvSpPr>
          <p:cNvPr id="123" name="Text Placeholder 3">
            <a:extLst>
              <a:ext uri="{FF2B5EF4-FFF2-40B4-BE49-F238E27FC236}">
                <a16:creationId xmlns:a16="http://schemas.microsoft.com/office/drawing/2014/main" id="{2BCFEE51-802D-D81A-3400-DAF612871863}"/>
              </a:ext>
            </a:extLst>
          </p:cNvPr>
          <p:cNvSpPr txBox="1">
            <a:spLocks/>
          </p:cNvSpPr>
          <p:nvPr/>
        </p:nvSpPr>
        <p:spPr bwMode="black">
          <a:xfrm>
            <a:off x="648470" y="2842033"/>
            <a:ext cx="4589139" cy="1973617"/>
          </a:xfrm>
          <a:prstGeom prst="rect">
            <a:avLst/>
          </a:prstGeom>
        </p:spPr>
        <p:txBody>
          <a:bodyPr vert="horz" wrap="square" lIns="0" tIns="0" rIns="0" bIns="0" rtlCol="0" anchor="t">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6600">
              <a:lnSpc>
                <a:spcPct val="85000"/>
              </a:lnSpc>
              <a:spcBef>
                <a:spcPts val="1796"/>
              </a:spcBef>
              <a:buClr>
                <a:srgbClr val="F0AB00"/>
              </a:buClr>
              <a:defRPr/>
            </a:pPr>
            <a:r>
              <a:rPr lang="en-US" sz="1400"/>
              <a:t>they have different meaning in different contexts </a:t>
            </a:r>
          </a:p>
          <a:p>
            <a:pPr defTabSz="1086600">
              <a:lnSpc>
                <a:spcPct val="85000"/>
              </a:lnSpc>
              <a:spcBef>
                <a:spcPts val="1796"/>
              </a:spcBef>
              <a:buClr>
                <a:srgbClr val="F0AB00"/>
              </a:buClr>
              <a:defRPr/>
            </a:pPr>
            <a:r>
              <a:rPr lang="en-US" sz="1399">
                <a:gradFill>
                  <a:gsLst>
                    <a:gs pos="0">
                      <a:srgbClr val="00144A"/>
                    </a:gs>
                    <a:gs pos="100000">
                      <a:srgbClr val="00144A"/>
                    </a:gs>
                  </a:gsLst>
                  <a:lin ang="2700000" scaled="1"/>
                </a:gradFill>
                <a:latin typeface="72 Brand"/>
                <a:cs typeface="72"/>
              </a:rPr>
              <a:t>Agents are applications that encapsulate some business process.</a:t>
            </a:r>
          </a:p>
          <a:p>
            <a:pPr defTabSz="1086600">
              <a:lnSpc>
                <a:spcPct val="85000"/>
              </a:lnSpc>
              <a:spcBef>
                <a:spcPts val="1796"/>
              </a:spcBef>
              <a:buClr>
                <a:srgbClr val="F0AB00"/>
              </a:buClr>
              <a:defRPr/>
            </a:pPr>
            <a:r>
              <a:rPr lang="en-US" sz="1399">
                <a:gradFill>
                  <a:gsLst>
                    <a:gs pos="0">
                      <a:srgbClr val="00144A"/>
                    </a:gs>
                    <a:gs pos="100000">
                      <a:srgbClr val="00144A"/>
                    </a:gs>
                  </a:gsLst>
                  <a:lin ang="2700000" scaled="1"/>
                </a:gradFill>
                <a:latin typeface="72 Brand"/>
                <a:cs typeface="72"/>
              </a:rPr>
              <a:t>They are also unattended users that can interact with the world without human intervention.</a:t>
            </a:r>
          </a:p>
          <a:p>
            <a:pPr defTabSz="1086600">
              <a:lnSpc>
                <a:spcPct val="85000"/>
              </a:lnSpc>
              <a:spcBef>
                <a:spcPts val="1796"/>
              </a:spcBef>
              <a:buClr>
                <a:srgbClr val="F0AB00"/>
              </a:buClr>
              <a:defRPr/>
            </a:pPr>
            <a:r>
              <a:rPr lang="en-US" sz="1399">
                <a:gradFill>
                  <a:gsLst>
                    <a:gs pos="0">
                      <a:srgbClr val="00144A"/>
                    </a:gs>
                    <a:gs pos="100000">
                      <a:srgbClr val="00144A"/>
                    </a:gs>
                  </a:gsLst>
                  <a:lin ang="2700000" scaled="1"/>
                </a:gradFill>
                <a:latin typeface="72 Brand"/>
                <a:cs typeface="72"/>
              </a:rPr>
              <a:t>They serve as an integration point which can lead to multiple credentials in multiple systems.</a:t>
            </a:r>
          </a:p>
        </p:txBody>
      </p:sp>
      <p:pic>
        <p:nvPicPr>
          <p:cNvPr id="135" name="Graphic 134">
            <a:extLst>
              <a:ext uri="{FF2B5EF4-FFF2-40B4-BE49-F238E27FC236}">
                <a16:creationId xmlns:a16="http://schemas.microsoft.com/office/drawing/2014/main" id="{04BD342C-4C3A-3F62-3CDF-6753F51A56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75570" y="3834756"/>
            <a:ext cx="306286" cy="306286"/>
          </a:xfrm>
          <a:prstGeom prst="rect">
            <a:avLst/>
          </a:prstGeom>
        </p:spPr>
      </p:pic>
      <p:pic>
        <p:nvPicPr>
          <p:cNvPr id="136" name="Graphic 135">
            <a:extLst>
              <a:ext uri="{FF2B5EF4-FFF2-40B4-BE49-F238E27FC236}">
                <a16:creationId xmlns:a16="http://schemas.microsoft.com/office/drawing/2014/main" id="{51E989EF-C8B8-94B0-D728-E37BFE94B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6497" y="3838853"/>
            <a:ext cx="298100" cy="298098"/>
          </a:xfrm>
          <a:prstGeom prst="rect">
            <a:avLst/>
          </a:prstGeom>
        </p:spPr>
      </p:pic>
      <p:pic>
        <p:nvPicPr>
          <p:cNvPr id="138" name="Graphic 137">
            <a:extLst>
              <a:ext uri="{FF2B5EF4-FFF2-40B4-BE49-F238E27FC236}">
                <a16:creationId xmlns:a16="http://schemas.microsoft.com/office/drawing/2014/main" id="{94C673DC-C95B-47BC-456F-3475138F58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4023" y="3839546"/>
            <a:ext cx="296707" cy="296707"/>
          </a:xfrm>
          <a:prstGeom prst="rect">
            <a:avLst/>
          </a:prstGeom>
        </p:spPr>
      </p:pic>
      <p:pic>
        <p:nvPicPr>
          <p:cNvPr id="140" name="Graphic 139">
            <a:extLst>
              <a:ext uri="{FF2B5EF4-FFF2-40B4-BE49-F238E27FC236}">
                <a16:creationId xmlns:a16="http://schemas.microsoft.com/office/drawing/2014/main" id="{34BB915E-A7FA-B004-5863-B6462BFE70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6093" y="3834785"/>
            <a:ext cx="306228" cy="306228"/>
          </a:xfrm>
          <a:prstGeom prst="rect">
            <a:avLst/>
          </a:prstGeom>
        </p:spPr>
      </p:pic>
      <p:pic>
        <p:nvPicPr>
          <p:cNvPr id="142" name="Graphic 141">
            <a:extLst>
              <a:ext uri="{FF2B5EF4-FFF2-40B4-BE49-F238E27FC236}">
                <a16:creationId xmlns:a16="http://schemas.microsoft.com/office/drawing/2014/main" id="{7F76E0C8-CECD-85AB-98C1-B827A2DE24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36981" y="3828842"/>
            <a:ext cx="318114" cy="318114"/>
          </a:xfrm>
          <a:prstGeom prst="rect">
            <a:avLst/>
          </a:prstGeom>
        </p:spPr>
      </p:pic>
      <p:grpSp>
        <p:nvGrpSpPr>
          <p:cNvPr id="5" name="Group 4">
            <a:extLst>
              <a:ext uri="{FF2B5EF4-FFF2-40B4-BE49-F238E27FC236}">
                <a16:creationId xmlns:a16="http://schemas.microsoft.com/office/drawing/2014/main" id="{4135693F-ECED-A2C3-F7FE-683E6C23079F}"/>
              </a:ext>
            </a:extLst>
          </p:cNvPr>
          <p:cNvGrpSpPr/>
          <p:nvPr/>
        </p:nvGrpSpPr>
        <p:grpSpPr>
          <a:xfrm>
            <a:off x="7256484" y="1525575"/>
            <a:ext cx="669123" cy="669121"/>
            <a:chOff x="8134535" y="1496545"/>
            <a:chExt cx="669472" cy="669470"/>
          </a:xfrm>
        </p:grpSpPr>
        <p:sp>
          <p:nvSpPr>
            <p:cNvPr id="21" name="Rectangle: Rounded Corners 20">
              <a:extLst>
                <a:ext uri="{FF2B5EF4-FFF2-40B4-BE49-F238E27FC236}">
                  <a16:creationId xmlns:a16="http://schemas.microsoft.com/office/drawing/2014/main" id="{A8BA2B56-C767-A315-7396-39DB4C09D6D4}"/>
                </a:ext>
              </a:extLst>
            </p:cNvPr>
            <p:cNvSpPr/>
            <p:nvPr/>
          </p:nvSpPr>
          <p:spPr bwMode="auto">
            <a:xfrm>
              <a:off x="8134535" y="1496545"/>
              <a:ext cx="669472" cy="669470"/>
            </a:xfrm>
            <a:prstGeom prst="roundRect">
              <a:avLst>
                <a:gd name="adj" fmla="val 6667"/>
              </a:avLst>
            </a:prstGeom>
            <a:gradFill flip="none" rotWithShape="1">
              <a:gsLst>
                <a:gs pos="100000">
                  <a:srgbClr val="7858FF"/>
                </a:gs>
                <a:gs pos="0">
                  <a:srgbClr val="5D36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8" rIns="182785" bIns="146228" numCol="1" spcCol="0" rtlCol="0" fromWordArt="0" anchor="t" anchorCtr="0" forceAA="0" compatLnSpc="1">
              <a:prstTxWarp prst="textNoShape">
                <a:avLst/>
              </a:prstTxWarp>
              <a:noAutofit/>
            </a:bodyPr>
            <a:lstStyle/>
            <a:p>
              <a:pPr defTabSz="932006"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grpSp>
          <p:nvGrpSpPr>
            <p:cNvPr id="4" name="Group 3">
              <a:extLst>
                <a:ext uri="{FF2B5EF4-FFF2-40B4-BE49-F238E27FC236}">
                  <a16:creationId xmlns:a16="http://schemas.microsoft.com/office/drawing/2014/main" id="{057D0021-3485-0F0F-7EFB-891C76FEE5FD}"/>
                </a:ext>
              </a:extLst>
            </p:cNvPr>
            <p:cNvGrpSpPr/>
            <p:nvPr/>
          </p:nvGrpSpPr>
          <p:grpSpPr>
            <a:xfrm>
              <a:off x="8329814" y="1690687"/>
              <a:ext cx="280618" cy="278046"/>
              <a:chOff x="8329814" y="1690687"/>
              <a:chExt cx="280618" cy="278046"/>
            </a:xfrm>
            <a:solidFill>
              <a:schemeClr val="bg1"/>
            </a:solidFill>
          </p:grpSpPr>
          <p:sp>
            <p:nvSpPr>
              <p:cNvPr id="2" name="Freeform: Shape 1">
                <a:extLst>
                  <a:ext uri="{FF2B5EF4-FFF2-40B4-BE49-F238E27FC236}">
                    <a16:creationId xmlns:a16="http://schemas.microsoft.com/office/drawing/2014/main" id="{78F7F742-0AAB-85E0-AE0B-0C29578256E7}"/>
                  </a:ext>
                </a:extLst>
              </p:cNvPr>
              <p:cNvSpPr/>
              <p:nvPr/>
            </p:nvSpPr>
            <p:spPr>
              <a:xfrm>
                <a:off x="8329814" y="1784151"/>
                <a:ext cx="187918" cy="184582"/>
              </a:xfrm>
              <a:custGeom>
                <a:avLst/>
                <a:gdLst>
                  <a:gd name="connsiteX0" fmla="*/ 0 w 335205"/>
                  <a:gd name="connsiteY0" fmla="*/ 164576 h 329259"/>
                  <a:gd name="connsiteX1" fmla="*/ 167151 w 335205"/>
                  <a:gd name="connsiteY1" fmla="*/ 326854 h 329259"/>
                  <a:gd name="connsiteX2" fmla="*/ 167733 w 335205"/>
                  <a:gd name="connsiteY2" fmla="*/ 329260 h 329259"/>
                  <a:gd name="connsiteX3" fmla="*/ 332784 w 335205"/>
                  <a:gd name="connsiteY3" fmla="*/ 165174 h 329259"/>
                  <a:gd name="connsiteX4" fmla="*/ 335205 w 335205"/>
                  <a:gd name="connsiteY4" fmla="*/ 164638 h 329259"/>
                  <a:gd name="connsiteX5" fmla="*/ 168131 w 335205"/>
                  <a:gd name="connsiteY5" fmla="*/ 1670 h 329259"/>
                  <a:gd name="connsiteX6" fmla="*/ 167733 w 335205"/>
                  <a:gd name="connsiteY6" fmla="*/ 0 h 329259"/>
                  <a:gd name="connsiteX7" fmla="*/ 2789 w 335205"/>
                  <a:gd name="connsiteY7" fmla="*/ 164071 h 329259"/>
                  <a:gd name="connsiteX8" fmla="*/ 0 w 335205"/>
                  <a:gd name="connsiteY8" fmla="*/ 164576 h 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05" h="329259">
                    <a:moveTo>
                      <a:pt x="0" y="164576"/>
                    </a:moveTo>
                    <a:cubicBezTo>
                      <a:pt x="81989" y="182396"/>
                      <a:pt x="146986" y="245769"/>
                      <a:pt x="167151" y="326854"/>
                    </a:cubicBezTo>
                    <a:lnTo>
                      <a:pt x="167733" y="329260"/>
                    </a:lnTo>
                    <a:cubicBezTo>
                      <a:pt x="186993" y="247914"/>
                      <a:pt x="251255" y="183959"/>
                      <a:pt x="332784" y="165174"/>
                    </a:cubicBezTo>
                    <a:lnTo>
                      <a:pt x="335205" y="164638"/>
                    </a:lnTo>
                    <a:cubicBezTo>
                      <a:pt x="253093" y="146680"/>
                      <a:pt x="188065" y="83031"/>
                      <a:pt x="168131" y="1670"/>
                    </a:cubicBezTo>
                    <a:lnTo>
                      <a:pt x="167733" y="0"/>
                    </a:lnTo>
                    <a:cubicBezTo>
                      <a:pt x="148488" y="81315"/>
                      <a:pt x="84257" y="145240"/>
                      <a:pt x="2789" y="164071"/>
                    </a:cubicBezTo>
                    <a:lnTo>
                      <a:pt x="0" y="164576"/>
                    </a:lnTo>
                    <a:close/>
                  </a:path>
                </a:pathLst>
              </a:custGeom>
              <a:grpFill/>
              <a:ln w="1513" cap="flat">
                <a:noFill/>
                <a:prstDash val="solid"/>
                <a:miter/>
              </a:ln>
            </p:spPr>
            <p:txBody>
              <a:bodyPr rtlCol="0" anchor="ctr"/>
              <a:lstStyle/>
              <a:p>
                <a:endParaRPr lang="en-US" sz="2099">
                  <a:solidFill>
                    <a:srgbClr val="000000"/>
                  </a:solidFill>
                </a:endParaRPr>
              </a:p>
            </p:txBody>
          </p:sp>
          <p:sp>
            <p:nvSpPr>
              <p:cNvPr id="3" name="Freeform: Shape 2">
                <a:extLst>
                  <a:ext uri="{FF2B5EF4-FFF2-40B4-BE49-F238E27FC236}">
                    <a16:creationId xmlns:a16="http://schemas.microsoft.com/office/drawing/2014/main" id="{2DC59C06-1162-3B9D-FF6A-B6E9B63B7738}"/>
                  </a:ext>
                </a:extLst>
              </p:cNvPr>
              <p:cNvSpPr/>
              <p:nvPr/>
            </p:nvSpPr>
            <p:spPr>
              <a:xfrm>
                <a:off x="8508578" y="1690687"/>
                <a:ext cx="101854" cy="100046"/>
              </a:xfrm>
              <a:custGeom>
                <a:avLst/>
                <a:gdLst>
                  <a:gd name="connsiteX0" fmla="*/ 0 w 335205"/>
                  <a:gd name="connsiteY0" fmla="*/ 164576 h 329259"/>
                  <a:gd name="connsiteX1" fmla="*/ 167151 w 335205"/>
                  <a:gd name="connsiteY1" fmla="*/ 326854 h 329259"/>
                  <a:gd name="connsiteX2" fmla="*/ 167733 w 335205"/>
                  <a:gd name="connsiteY2" fmla="*/ 329260 h 329259"/>
                  <a:gd name="connsiteX3" fmla="*/ 332784 w 335205"/>
                  <a:gd name="connsiteY3" fmla="*/ 165174 h 329259"/>
                  <a:gd name="connsiteX4" fmla="*/ 335205 w 335205"/>
                  <a:gd name="connsiteY4" fmla="*/ 164638 h 329259"/>
                  <a:gd name="connsiteX5" fmla="*/ 168131 w 335205"/>
                  <a:gd name="connsiteY5" fmla="*/ 1670 h 329259"/>
                  <a:gd name="connsiteX6" fmla="*/ 167733 w 335205"/>
                  <a:gd name="connsiteY6" fmla="*/ 0 h 329259"/>
                  <a:gd name="connsiteX7" fmla="*/ 2789 w 335205"/>
                  <a:gd name="connsiteY7" fmla="*/ 164071 h 329259"/>
                  <a:gd name="connsiteX8" fmla="*/ 0 w 335205"/>
                  <a:gd name="connsiteY8" fmla="*/ 164576 h 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05" h="329259">
                    <a:moveTo>
                      <a:pt x="0" y="164576"/>
                    </a:moveTo>
                    <a:cubicBezTo>
                      <a:pt x="81989" y="182396"/>
                      <a:pt x="146986" y="245769"/>
                      <a:pt x="167151" y="326854"/>
                    </a:cubicBezTo>
                    <a:lnTo>
                      <a:pt x="167733" y="329260"/>
                    </a:lnTo>
                    <a:cubicBezTo>
                      <a:pt x="186993" y="247914"/>
                      <a:pt x="251255" y="183959"/>
                      <a:pt x="332784" y="165174"/>
                    </a:cubicBezTo>
                    <a:lnTo>
                      <a:pt x="335205" y="164638"/>
                    </a:lnTo>
                    <a:cubicBezTo>
                      <a:pt x="253093" y="146680"/>
                      <a:pt x="188065" y="83031"/>
                      <a:pt x="168131" y="1670"/>
                    </a:cubicBezTo>
                    <a:lnTo>
                      <a:pt x="167733" y="0"/>
                    </a:lnTo>
                    <a:cubicBezTo>
                      <a:pt x="148488" y="81315"/>
                      <a:pt x="84257" y="145240"/>
                      <a:pt x="2789" y="164071"/>
                    </a:cubicBezTo>
                    <a:lnTo>
                      <a:pt x="0" y="164576"/>
                    </a:lnTo>
                    <a:close/>
                  </a:path>
                </a:pathLst>
              </a:custGeom>
              <a:grpFill/>
              <a:ln w="1513" cap="flat">
                <a:noFill/>
                <a:prstDash val="solid"/>
                <a:miter/>
              </a:ln>
            </p:spPr>
            <p:txBody>
              <a:bodyPr rtlCol="0" anchor="ctr"/>
              <a:lstStyle/>
              <a:p>
                <a:endParaRPr lang="en-US" sz="2099">
                  <a:solidFill>
                    <a:srgbClr val="000000"/>
                  </a:solidFill>
                </a:endParaRPr>
              </a:p>
            </p:txBody>
          </p:sp>
        </p:grpSp>
      </p:grpSp>
    </p:spTree>
    <p:custDataLst>
      <p:custData r:id="rId1"/>
      <p:custData r:id="rId2"/>
    </p:custDataLst>
    <p:extLst>
      <p:ext uri="{BB962C8B-B14F-4D97-AF65-F5344CB8AC3E}">
        <p14:creationId xmlns:p14="http://schemas.microsoft.com/office/powerpoint/2010/main" val="973881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3EE1A-470A-CF16-F874-F32F29431FF1}"/>
            </a:ext>
          </a:extLst>
        </p:cNvPr>
        <p:cNvGrpSpPr/>
        <p:nvPr/>
      </p:nvGrpSpPr>
      <p:grpSpPr>
        <a:xfrm>
          <a:off x="0" y="0"/>
          <a:ext cx="0" cy="0"/>
          <a:chOff x="0" y="0"/>
          <a:chExt cx="0" cy="0"/>
        </a:xfrm>
      </p:grpSpPr>
      <p:sp>
        <p:nvSpPr>
          <p:cNvPr id="101" name="Rectangle: Rounded Corners 100">
            <a:extLst>
              <a:ext uri="{FF2B5EF4-FFF2-40B4-BE49-F238E27FC236}">
                <a16:creationId xmlns:a16="http://schemas.microsoft.com/office/drawing/2014/main" id="{055E5306-FDAC-EC67-A6CD-6769CAB02C93}"/>
              </a:ext>
            </a:extLst>
          </p:cNvPr>
          <p:cNvSpPr/>
          <p:nvPr/>
        </p:nvSpPr>
        <p:spPr bwMode="gray">
          <a:xfrm>
            <a:off x="682767" y="1783510"/>
            <a:ext cx="7412329" cy="4014246"/>
          </a:xfrm>
          <a:prstGeom prst="roundRect">
            <a:avLst>
              <a:gd name="adj" fmla="val 2618"/>
            </a:avLst>
          </a:prstGeom>
          <a:gradFill flip="none" rotWithShape="1">
            <a:gsLst>
              <a:gs pos="100000">
                <a:srgbClr val="0057D2"/>
              </a:gs>
              <a:gs pos="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endParaRPr lang="en-US" sz="1098">
              <a:gradFill>
                <a:gsLst>
                  <a:gs pos="0">
                    <a:srgbClr val="00144A"/>
                  </a:gs>
                  <a:gs pos="100000">
                    <a:srgbClr val="00144A"/>
                  </a:gs>
                </a:gsLst>
                <a:lin ang="5400000" scaled="1"/>
              </a:gradFill>
              <a:latin typeface="72 Brand" panose="020B0504030603020204" pitchFamily="34" charset="0"/>
              <a:cs typeface="72" panose="020B0503030000000003" pitchFamily="34" charset="0"/>
            </a:endParaRPr>
          </a:p>
        </p:txBody>
      </p:sp>
      <p:sp>
        <p:nvSpPr>
          <p:cNvPr id="100" name="Rectangle 99">
            <a:extLst>
              <a:ext uri="{FF2B5EF4-FFF2-40B4-BE49-F238E27FC236}">
                <a16:creationId xmlns:a16="http://schemas.microsoft.com/office/drawing/2014/main" id="{23EDE707-AAA8-98C5-805C-CAA385BB34E6}"/>
              </a:ext>
            </a:extLst>
          </p:cNvPr>
          <p:cNvSpPr/>
          <p:nvPr/>
        </p:nvSpPr>
        <p:spPr bwMode="gray">
          <a:xfrm>
            <a:off x="8711258" y="1579365"/>
            <a:ext cx="3036573" cy="4302230"/>
          </a:xfrm>
          <a:prstGeom prst="rect">
            <a:avLst/>
          </a:prstGeom>
          <a:noFill/>
          <a:ln w="25400" algn="ctr">
            <a:noFill/>
            <a:miter lim="800000"/>
            <a:headEnd/>
            <a:tailEnd/>
          </a:ln>
        </p:spPr>
        <p:txBody>
          <a:bodyPr lIns="182832" tIns="146266" rIns="182832" bIns="146266" rtlCol="0" anchor="t"/>
          <a:lstStyle/>
          <a:p>
            <a:pPr defTabSz="1087905">
              <a:spcAft>
                <a:spcPts val="1200"/>
              </a:spcAft>
              <a:buSzPct val="80000"/>
              <a:buFont typeface="Roboto" panose="02000000000000000000" pitchFamily="2" charset="0"/>
              <a:buChar char="​"/>
              <a:defRPr/>
            </a:pPr>
            <a:r>
              <a:rPr lang="en-US" sz="1400">
                <a:gradFill>
                  <a:gsLst>
                    <a:gs pos="100000">
                      <a:srgbClr val="000000"/>
                    </a:gs>
                    <a:gs pos="0">
                      <a:srgbClr val="000000"/>
                    </a:gs>
                  </a:gsLst>
                  <a:lin ang="2700000" scaled="1"/>
                </a:gradFill>
                <a:latin typeface="72 Brand" panose="020B0504030603020204" pitchFamily="34" charset="0"/>
              </a:rPr>
              <a:t>Each </a:t>
            </a:r>
            <a:r>
              <a:rPr lang="en-US" sz="1400" err="1">
                <a:gradFill>
                  <a:gsLst>
                    <a:gs pos="100000">
                      <a:srgbClr val="000000"/>
                    </a:gs>
                    <a:gs pos="0">
                      <a:srgbClr val="000000"/>
                    </a:gs>
                  </a:gsLst>
                  <a:lin ang="2700000" scaled="1"/>
                </a:gradFill>
                <a:latin typeface="72 Brand" panose="020B0504030603020204" pitchFamily="34" charset="0"/>
              </a:rPr>
              <a:t>hyperscaler</a:t>
            </a:r>
            <a:r>
              <a:rPr lang="en-US" sz="1400">
                <a:gradFill>
                  <a:gsLst>
                    <a:gs pos="100000">
                      <a:srgbClr val="000000"/>
                    </a:gs>
                    <a:gs pos="0">
                      <a:srgbClr val="000000"/>
                    </a:gs>
                  </a:gsLst>
                  <a:lin ang="2700000" scaled="1"/>
                </a:gradFill>
                <a:latin typeface="72 Brand" panose="020B0504030603020204" pitchFamily="34" charset="0"/>
              </a:rPr>
              <a:t> is building a complete agent runtime to lure customers to build &amp; run their agents on their platform</a:t>
            </a:r>
          </a:p>
          <a:p>
            <a:pPr defTabSz="1088449">
              <a:spcAft>
                <a:spcPts val="1200"/>
              </a:spcAft>
              <a:defRPr/>
            </a:pPr>
            <a:r>
              <a:rPr lang="en-US" sz="1400">
                <a:gradFill>
                  <a:gsLst>
                    <a:gs pos="100000">
                      <a:srgbClr val="000000"/>
                    </a:gs>
                    <a:gs pos="0">
                      <a:srgbClr val="000000"/>
                    </a:gs>
                  </a:gsLst>
                  <a:lin ang="2700000" scaled="1"/>
                </a:gradFill>
                <a:latin typeface="72 Brand" panose="020B0504030603020204" pitchFamily="34" charset="0"/>
              </a:rPr>
              <a:t>Create a store for both ready made agents and tools</a:t>
            </a:r>
          </a:p>
          <a:p>
            <a:pPr defTabSz="1087905">
              <a:spcAft>
                <a:spcPts val="1200"/>
              </a:spcAft>
              <a:buSzPct val="80000"/>
              <a:buFont typeface="Roboto" panose="02000000000000000000" pitchFamily="2" charset="0"/>
              <a:buChar char="​"/>
              <a:defRPr/>
            </a:pPr>
            <a:r>
              <a:rPr lang="en-US" sz="1400">
                <a:gradFill>
                  <a:gsLst>
                    <a:gs pos="100000">
                      <a:srgbClr val="000000"/>
                    </a:gs>
                    <a:gs pos="0">
                      <a:srgbClr val="000000"/>
                    </a:gs>
                  </a:gsLst>
                  <a:lin ang="2700000" scaled="1"/>
                </a:gradFill>
                <a:latin typeface="72 Brand" panose="020B0504030603020204" pitchFamily="34" charset="0"/>
              </a:rPr>
              <a:t>Offer a robust ecosystem of cross cutting concerns to fence in customers to their eco-system. </a:t>
            </a:r>
          </a:p>
          <a:p>
            <a:pPr defTabSz="1087905">
              <a:spcAft>
                <a:spcPts val="1200"/>
              </a:spcAft>
              <a:buSzPct val="80000"/>
              <a:buFont typeface="Roboto" panose="02000000000000000000" pitchFamily="2" charset="0"/>
              <a:buChar char="​"/>
              <a:defRPr/>
            </a:pPr>
            <a:r>
              <a:rPr lang="en-US" sz="1400">
                <a:gradFill>
                  <a:gsLst>
                    <a:gs pos="100000">
                      <a:srgbClr val="000000"/>
                    </a:gs>
                    <a:gs pos="0">
                      <a:srgbClr val="000000"/>
                    </a:gs>
                  </a:gsLst>
                  <a:lin ang="2700000" scaled="1"/>
                </a:gradFill>
                <a:latin typeface="72 Brand" panose="020B0504030603020204" pitchFamily="34" charset="0"/>
              </a:rPr>
              <a:t>SAP is also building this using Joule and Agent Core</a:t>
            </a:r>
          </a:p>
        </p:txBody>
      </p:sp>
      <p:sp>
        <p:nvSpPr>
          <p:cNvPr id="14" name="Rectangle: Rounded Corners 24">
            <a:extLst>
              <a:ext uri="{FF2B5EF4-FFF2-40B4-BE49-F238E27FC236}">
                <a16:creationId xmlns:a16="http://schemas.microsoft.com/office/drawing/2014/main" id="{F6F8C2FF-4CEB-8657-F126-29289F5E621D}"/>
              </a:ext>
            </a:extLst>
          </p:cNvPr>
          <p:cNvSpPr/>
          <p:nvPr/>
        </p:nvSpPr>
        <p:spPr bwMode="auto">
          <a:xfrm>
            <a:off x="572254" y="1623532"/>
            <a:ext cx="7676098" cy="4348618"/>
          </a:xfrm>
          <a:prstGeom prst="roundRect">
            <a:avLst>
              <a:gd name="adj" fmla="val 2161"/>
            </a:avLst>
          </a:prstGeom>
          <a:noFill/>
          <a:ln w="12700" algn="ctr">
            <a:solidFill>
              <a:srgbClr val="7858FF"/>
            </a:solidFill>
            <a:miter lim="800000"/>
            <a:headEnd/>
            <a:tailEnd/>
          </a:ln>
        </p:spPr>
        <p:txBody>
          <a:bodyPr lIns="182832" tIns="146266" rIns="182832" bIns="146266" rtlCol="0" anchor="t"/>
          <a:lstStyle/>
          <a:p>
            <a:pPr defTabSz="914126" fontAlgn="base">
              <a:spcBef>
                <a:spcPct val="50000"/>
              </a:spcBef>
              <a:spcAft>
                <a:spcPct val="0"/>
              </a:spcAft>
              <a:buClr>
                <a:srgbClr val="F0AB00"/>
              </a:buClr>
              <a:buSzPct val="80000"/>
            </a:pPr>
            <a:endParaRPr lang="en-US" sz="1200" kern="0">
              <a:solidFill>
                <a:srgbClr val="000000"/>
              </a:solidFill>
            </a:endParaRPr>
          </a:p>
        </p:txBody>
      </p:sp>
      <p:sp>
        <p:nvSpPr>
          <p:cNvPr id="32" name="Rectangle 31">
            <a:extLst>
              <a:ext uri="{FF2B5EF4-FFF2-40B4-BE49-F238E27FC236}">
                <a16:creationId xmlns:a16="http://schemas.microsoft.com/office/drawing/2014/main" id="{AC6DC0EC-FB5A-6DE4-707C-AAD66D221400}"/>
              </a:ext>
            </a:extLst>
          </p:cNvPr>
          <p:cNvSpPr/>
          <p:nvPr/>
        </p:nvSpPr>
        <p:spPr bwMode="gray">
          <a:xfrm>
            <a:off x="1666782" y="1920758"/>
            <a:ext cx="5487080" cy="246221"/>
          </a:xfrm>
          <a:prstGeom prst="rect">
            <a:avLst/>
          </a:prstGeom>
          <a:noFill/>
        </p:spPr>
        <p:txBody>
          <a:bodyPr wrap="none" lIns="0" tIns="0" rIns="0" bIns="0" rtlCol="0">
            <a:spAutoFit/>
          </a:bodyPr>
          <a:lstStyle/>
          <a:p>
            <a:pPr algn="ctr" defTabSz="1088449"/>
            <a:r>
              <a:rPr lang="en-US" sz="1600">
                <a:gradFill>
                  <a:gsLst>
                    <a:gs pos="0">
                      <a:srgbClr val="FFFFFF"/>
                    </a:gs>
                    <a:gs pos="100000">
                      <a:srgbClr val="FFFFFF"/>
                    </a:gs>
                  </a:gsLst>
                  <a:lin ang="5400000" scaled="1"/>
                </a:gradFill>
                <a:latin typeface="72 Brand Medium" panose="020B0604030603020204" pitchFamily="34" charset="0"/>
                <a:cs typeface="72" panose="020B0503030000000003" pitchFamily="34" charset="0"/>
              </a:rPr>
              <a:t>Unified Chat Assistant – Joule / Co-Pilot / Gemini / Claude</a:t>
            </a:r>
          </a:p>
        </p:txBody>
      </p:sp>
      <p:sp>
        <p:nvSpPr>
          <p:cNvPr id="167" name="Rectangle: Rounded Corners 166">
            <a:extLst>
              <a:ext uri="{FF2B5EF4-FFF2-40B4-BE49-F238E27FC236}">
                <a16:creationId xmlns:a16="http://schemas.microsoft.com/office/drawing/2014/main" id="{E13DAFA3-2535-BB85-F0B2-92503434A90E}"/>
              </a:ext>
            </a:extLst>
          </p:cNvPr>
          <p:cNvSpPr/>
          <p:nvPr/>
        </p:nvSpPr>
        <p:spPr bwMode="gray">
          <a:xfrm>
            <a:off x="847712" y="4572137"/>
            <a:ext cx="2298478" cy="425843"/>
          </a:xfrm>
          <a:prstGeom prst="roundRect">
            <a:avLst>
              <a:gd name="adj" fmla="val 17549"/>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r>
              <a:rPr lang="en-US" sz="1100">
                <a:gradFill>
                  <a:gsLst>
                    <a:gs pos="0">
                      <a:srgbClr val="00144A"/>
                    </a:gs>
                    <a:gs pos="100000">
                      <a:srgbClr val="00144A"/>
                    </a:gs>
                  </a:gsLst>
                  <a:lin ang="5400000" scaled="1"/>
                </a:gradFill>
                <a:latin typeface="72 Brand Medium"/>
                <a:cs typeface="72" panose="020B0503030000000003" pitchFamily="34" charset="0"/>
              </a:rPr>
              <a:t>Identity</a:t>
            </a:r>
          </a:p>
        </p:txBody>
      </p:sp>
      <p:sp>
        <p:nvSpPr>
          <p:cNvPr id="168" name="Rectangle: Rounded Corners 167">
            <a:extLst>
              <a:ext uri="{FF2B5EF4-FFF2-40B4-BE49-F238E27FC236}">
                <a16:creationId xmlns:a16="http://schemas.microsoft.com/office/drawing/2014/main" id="{5F2842E3-64CC-D3CC-527E-D0BECB26C1A8}"/>
              </a:ext>
            </a:extLst>
          </p:cNvPr>
          <p:cNvSpPr/>
          <p:nvPr/>
        </p:nvSpPr>
        <p:spPr bwMode="gray">
          <a:xfrm>
            <a:off x="3261220" y="4572137"/>
            <a:ext cx="2298478" cy="425843"/>
          </a:xfrm>
          <a:prstGeom prst="roundRect">
            <a:avLst>
              <a:gd name="adj" fmla="val 14392"/>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r>
              <a:rPr lang="en-US" sz="1100">
                <a:gradFill>
                  <a:gsLst>
                    <a:gs pos="0">
                      <a:srgbClr val="00144A"/>
                    </a:gs>
                    <a:gs pos="100000">
                      <a:srgbClr val="00144A"/>
                    </a:gs>
                  </a:gsLst>
                  <a:lin ang="5400000" scaled="1"/>
                </a:gradFill>
                <a:latin typeface="72 Brand Medium"/>
                <a:cs typeface="72" panose="020B0503030000000003" pitchFamily="34" charset="0"/>
              </a:rPr>
              <a:t>Traceability</a:t>
            </a:r>
          </a:p>
        </p:txBody>
      </p:sp>
      <p:sp>
        <p:nvSpPr>
          <p:cNvPr id="169" name="Rectangle: Rounded Corners 168">
            <a:extLst>
              <a:ext uri="{FF2B5EF4-FFF2-40B4-BE49-F238E27FC236}">
                <a16:creationId xmlns:a16="http://schemas.microsoft.com/office/drawing/2014/main" id="{39D6208A-2E0D-AA1D-1FD4-503750D730B2}"/>
              </a:ext>
            </a:extLst>
          </p:cNvPr>
          <p:cNvSpPr/>
          <p:nvPr/>
        </p:nvSpPr>
        <p:spPr bwMode="gray">
          <a:xfrm>
            <a:off x="5674730" y="4572137"/>
            <a:ext cx="2298478" cy="425843"/>
          </a:xfrm>
          <a:prstGeom prst="roundRect">
            <a:avLst>
              <a:gd name="adj" fmla="val 15971"/>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r>
              <a:rPr lang="en-US" sz="1100">
                <a:gradFill>
                  <a:gsLst>
                    <a:gs pos="0">
                      <a:srgbClr val="00144A"/>
                    </a:gs>
                    <a:gs pos="100000">
                      <a:srgbClr val="00144A"/>
                    </a:gs>
                  </a:gsLst>
                  <a:lin ang="5400000" scaled="1"/>
                </a:gradFill>
                <a:latin typeface="72 Brand Medium"/>
                <a:cs typeface="72" panose="020B0503030000000003" pitchFamily="34" charset="0"/>
              </a:rPr>
              <a:t>Lifecycle Management</a:t>
            </a:r>
          </a:p>
        </p:txBody>
      </p:sp>
      <p:grpSp>
        <p:nvGrpSpPr>
          <p:cNvPr id="8" name="Group 7">
            <a:extLst>
              <a:ext uri="{FF2B5EF4-FFF2-40B4-BE49-F238E27FC236}">
                <a16:creationId xmlns:a16="http://schemas.microsoft.com/office/drawing/2014/main" id="{9EB57BE6-481F-54B3-D502-93B8E2C841F5}"/>
              </a:ext>
            </a:extLst>
          </p:cNvPr>
          <p:cNvGrpSpPr/>
          <p:nvPr/>
        </p:nvGrpSpPr>
        <p:grpSpPr>
          <a:xfrm>
            <a:off x="847403" y="5167029"/>
            <a:ext cx="7123825" cy="364176"/>
            <a:chOff x="2882899" y="4892171"/>
            <a:chExt cx="3140967" cy="440375"/>
          </a:xfrm>
        </p:grpSpPr>
        <p:sp>
          <p:nvSpPr>
            <p:cNvPr id="9" name="Rectangle: Rounded Corners 97">
              <a:extLst>
                <a:ext uri="{FF2B5EF4-FFF2-40B4-BE49-F238E27FC236}">
                  <a16:creationId xmlns:a16="http://schemas.microsoft.com/office/drawing/2014/main" id="{30BCEDDD-32F2-945D-6053-3C585645F0B6}"/>
                </a:ext>
              </a:extLst>
            </p:cNvPr>
            <p:cNvSpPr/>
            <p:nvPr/>
          </p:nvSpPr>
          <p:spPr bwMode="auto">
            <a:xfrm>
              <a:off x="2882899" y="4892171"/>
              <a:ext cx="3140967" cy="440375"/>
            </a:xfrm>
            <a:prstGeom prst="roundRect">
              <a:avLst>
                <a:gd name="adj" fmla="val 50000"/>
              </a:avLst>
            </a:prstGeom>
            <a:gradFill flip="none" rotWithShape="1">
              <a:gsLst>
                <a:gs pos="0">
                  <a:srgbClr val="1B90FF"/>
                </a:gs>
                <a:gs pos="10000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endPar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endParaRPr>
            </a:p>
          </p:txBody>
        </p:sp>
        <p:sp>
          <p:nvSpPr>
            <p:cNvPr id="10" name="TextBox 9">
              <a:extLst>
                <a:ext uri="{FF2B5EF4-FFF2-40B4-BE49-F238E27FC236}">
                  <a16:creationId xmlns:a16="http://schemas.microsoft.com/office/drawing/2014/main" id="{F93684B1-F7EF-CC3C-ADEF-E5ADCEE6A333}"/>
                </a:ext>
              </a:extLst>
            </p:cNvPr>
            <p:cNvSpPr txBox="1"/>
            <p:nvPr/>
          </p:nvSpPr>
          <p:spPr>
            <a:xfrm>
              <a:off x="4321567" y="5000707"/>
              <a:ext cx="263629" cy="223305"/>
            </a:xfrm>
            <a:prstGeom prst="rect">
              <a:avLst/>
            </a:prstGeom>
            <a:noFill/>
          </p:spPr>
          <p:txBody>
            <a:bodyPr wrap="none" lIns="0" tIns="0" rIns="0" bIns="0" rtlCol="0" anchor="ctr">
              <a:spAutoFit/>
            </a:bodyPr>
            <a:lstStyle/>
            <a:p>
              <a:pPr algn="ctr" defTabSz="1088449"/>
              <a:r>
                <a:rPr lang="en-US" sz="1200">
                  <a:gradFill>
                    <a:gsLst>
                      <a:gs pos="0">
                        <a:srgbClr val="FFFFFF"/>
                      </a:gs>
                      <a:gs pos="100000">
                        <a:srgbClr val="FFFFFF"/>
                      </a:gs>
                    </a:gsLst>
                    <a:lin ang="5400000" scaled="1"/>
                  </a:gradFill>
                  <a:latin typeface="72 Brand Medium"/>
                  <a:cs typeface="72" panose="020B0503030000000003" pitchFamily="34" charset="0"/>
                </a:rPr>
                <a:t>Runtime</a:t>
              </a:r>
            </a:p>
          </p:txBody>
        </p:sp>
      </p:grpSp>
      <p:grpSp>
        <p:nvGrpSpPr>
          <p:cNvPr id="22" name="Group 21">
            <a:extLst>
              <a:ext uri="{FF2B5EF4-FFF2-40B4-BE49-F238E27FC236}">
                <a16:creationId xmlns:a16="http://schemas.microsoft.com/office/drawing/2014/main" id="{21359503-E7DC-4DA3-EFB2-1E226FCAD413}"/>
              </a:ext>
            </a:extLst>
          </p:cNvPr>
          <p:cNvGrpSpPr>
            <a:grpSpLocks noChangeAspect="1"/>
          </p:cNvGrpSpPr>
          <p:nvPr/>
        </p:nvGrpSpPr>
        <p:grpSpPr>
          <a:xfrm>
            <a:off x="847402" y="2930931"/>
            <a:ext cx="7054701" cy="938934"/>
            <a:chOff x="2882899" y="1770701"/>
            <a:chExt cx="6423026" cy="1066451"/>
          </a:xfrm>
        </p:grpSpPr>
        <p:sp>
          <p:nvSpPr>
            <p:cNvPr id="6" name="Rectangle: Rounded Corners 70">
              <a:extLst>
                <a:ext uri="{FF2B5EF4-FFF2-40B4-BE49-F238E27FC236}">
                  <a16:creationId xmlns:a16="http://schemas.microsoft.com/office/drawing/2014/main" id="{7B63C859-474A-3959-72FF-85C67D7C5F89}"/>
                </a:ext>
              </a:extLst>
            </p:cNvPr>
            <p:cNvSpPr/>
            <p:nvPr/>
          </p:nvSpPr>
          <p:spPr bwMode="auto">
            <a:xfrm>
              <a:off x="2882899" y="1889154"/>
              <a:ext cx="2048829" cy="947998"/>
            </a:xfrm>
            <a:prstGeom prst="roundRect">
              <a:avLst>
                <a:gd name="adj" fmla="val 7079"/>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t" anchorCtr="0" forceAA="0" compatLnSpc="1">
              <a:prstTxWarp prst="textNoShape">
                <a:avLst/>
              </a:prstTxWarp>
              <a:noAutofit/>
            </a:bodyPr>
            <a:lstStyle/>
            <a:p>
              <a:pPr defTabSz="931261" fontAlgn="base">
                <a:spcBef>
                  <a:spcPct val="0"/>
                </a:spcBef>
                <a:spcAft>
                  <a:spcPct val="0"/>
                </a:spcAft>
              </a:pPr>
              <a:endParaRPr lang="en-US" sz="1997">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7" name="Rectangle: Rounded Corners 71">
              <a:extLst>
                <a:ext uri="{FF2B5EF4-FFF2-40B4-BE49-F238E27FC236}">
                  <a16:creationId xmlns:a16="http://schemas.microsoft.com/office/drawing/2014/main" id="{518E71FF-FDD5-2913-4F88-772BFE326C0D}"/>
                </a:ext>
              </a:extLst>
            </p:cNvPr>
            <p:cNvSpPr/>
            <p:nvPr/>
          </p:nvSpPr>
          <p:spPr bwMode="auto">
            <a:xfrm>
              <a:off x="5069998" y="1889153"/>
              <a:ext cx="2048829" cy="947998"/>
            </a:xfrm>
            <a:prstGeom prst="roundRect">
              <a:avLst>
                <a:gd name="adj" fmla="val 7079"/>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t" anchorCtr="0" forceAA="0" compatLnSpc="1">
              <a:prstTxWarp prst="textNoShape">
                <a:avLst/>
              </a:prstTxWarp>
              <a:noAutofit/>
            </a:bodyPr>
            <a:lstStyle/>
            <a:p>
              <a:pPr defTabSz="931261" fontAlgn="base">
                <a:spcBef>
                  <a:spcPct val="0"/>
                </a:spcBef>
                <a:spcAft>
                  <a:spcPct val="0"/>
                </a:spcAft>
              </a:pPr>
              <a:endParaRPr lang="en-US" sz="1997">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11" name="Rectangle: Rounded Corners 72">
              <a:extLst>
                <a:ext uri="{FF2B5EF4-FFF2-40B4-BE49-F238E27FC236}">
                  <a16:creationId xmlns:a16="http://schemas.microsoft.com/office/drawing/2014/main" id="{B4516DE0-0150-5050-1295-46E8E0E81766}"/>
                </a:ext>
              </a:extLst>
            </p:cNvPr>
            <p:cNvSpPr/>
            <p:nvPr/>
          </p:nvSpPr>
          <p:spPr bwMode="auto">
            <a:xfrm>
              <a:off x="7257096" y="1889153"/>
              <a:ext cx="2048829" cy="947998"/>
            </a:xfrm>
            <a:prstGeom prst="roundRect">
              <a:avLst>
                <a:gd name="adj" fmla="val 7079"/>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t" anchorCtr="0" forceAA="0" compatLnSpc="1">
              <a:prstTxWarp prst="textNoShape">
                <a:avLst/>
              </a:prstTxWarp>
              <a:noAutofit/>
            </a:bodyPr>
            <a:lstStyle/>
            <a:p>
              <a:pPr defTabSz="931261" fontAlgn="base">
                <a:spcBef>
                  <a:spcPct val="0"/>
                </a:spcBef>
                <a:spcAft>
                  <a:spcPct val="0"/>
                </a:spcAft>
              </a:pPr>
              <a:endParaRPr lang="en-US" sz="1997">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12" name="TextBox 11">
              <a:extLst>
                <a:ext uri="{FF2B5EF4-FFF2-40B4-BE49-F238E27FC236}">
                  <a16:creationId xmlns:a16="http://schemas.microsoft.com/office/drawing/2014/main" id="{5698CF9E-7211-40E4-D5E9-9ED287AF993F}"/>
                </a:ext>
              </a:extLst>
            </p:cNvPr>
            <p:cNvSpPr txBox="1"/>
            <p:nvPr/>
          </p:nvSpPr>
          <p:spPr>
            <a:xfrm>
              <a:off x="3125772" y="2133847"/>
              <a:ext cx="1563094" cy="192267"/>
            </a:xfrm>
            <a:prstGeom prst="rect">
              <a:avLst/>
            </a:prstGeom>
            <a:noFill/>
          </p:spPr>
          <p:txBody>
            <a:bodyPr wrap="none" lIns="0" tIns="0" rIns="0" bIns="0" rtlCol="0">
              <a:spAutoFit/>
            </a:bodyPr>
            <a:lstStyle/>
            <a:p>
              <a:pPr algn="ctr" defTabSz="1088449"/>
              <a:r>
                <a:rPr lang="en-US" sz="1100">
                  <a:gradFill>
                    <a:gsLst>
                      <a:gs pos="0">
                        <a:srgbClr val="00144A"/>
                      </a:gs>
                      <a:gs pos="100000">
                        <a:srgbClr val="00144A"/>
                      </a:gs>
                    </a:gsLst>
                    <a:lin ang="5400000" scaled="1"/>
                  </a:gradFill>
                  <a:latin typeface="72 Brand"/>
                  <a:cs typeface="72" panose="020B0503030000000003" pitchFamily="34" charset="0"/>
                </a:rPr>
                <a:t>Easily install existing agents</a:t>
              </a:r>
            </a:p>
          </p:txBody>
        </p:sp>
        <p:sp>
          <p:nvSpPr>
            <p:cNvPr id="13" name="TextBox 12">
              <a:extLst>
                <a:ext uri="{FF2B5EF4-FFF2-40B4-BE49-F238E27FC236}">
                  <a16:creationId xmlns:a16="http://schemas.microsoft.com/office/drawing/2014/main" id="{CD1A5085-6043-4B7A-891B-E91C2E24985A}"/>
                </a:ext>
              </a:extLst>
            </p:cNvPr>
            <p:cNvSpPr txBox="1"/>
            <p:nvPr/>
          </p:nvSpPr>
          <p:spPr>
            <a:xfrm>
              <a:off x="5115691" y="2133847"/>
              <a:ext cx="1957461" cy="384533"/>
            </a:xfrm>
            <a:prstGeom prst="rect">
              <a:avLst/>
            </a:prstGeom>
            <a:noFill/>
          </p:spPr>
          <p:txBody>
            <a:bodyPr wrap="square" lIns="0" tIns="0" rIns="0" bIns="0" rtlCol="0">
              <a:spAutoFit/>
            </a:bodyPr>
            <a:lstStyle/>
            <a:p>
              <a:pPr algn="ctr" defTabSz="1088449"/>
              <a:r>
                <a:rPr lang="en-US" sz="1100">
                  <a:gradFill>
                    <a:gsLst>
                      <a:gs pos="0">
                        <a:srgbClr val="00144A"/>
                      </a:gs>
                      <a:gs pos="100000">
                        <a:srgbClr val="00144A"/>
                      </a:gs>
                    </a:gsLst>
                    <a:lin ang="5400000" scaled="1"/>
                  </a:gradFill>
                  <a:latin typeface="72 Brand"/>
                  <a:cs typeface="72" panose="020B0503030000000003" pitchFamily="34" charset="0"/>
                </a:rPr>
                <a:t>Connect to pre-existing</a:t>
              </a:r>
              <a:br>
                <a:rPr lang="en-US" sz="1100">
                  <a:gradFill>
                    <a:gsLst>
                      <a:gs pos="0">
                        <a:srgbClr val="00144A"/>
                      </a:gs>
                      <a:gs pos="100000">
                        <a:srgbClr val="00144A"/>
                      </a:gs>
                    </a:gsLst>
                    <a:lin ang="5400000" scaled="1"/>
                  </a:gradFill>
                  <a:latin typeface="72 Brand"/>
                  <a:cs typeface="72" panose="020B0503030000000003" pitchFamily="34" charset="0"/>
                </a:rPr>
              </a:br>
              <a:r>
                <a:rPr lang="en-US" sz="1100">
                  <a:gradFill>
                    <a:gsLst>
                      <a:gs pos="0">
                        <a:srgbClr val="00144A"/>
                      </a:gs>
                      <a:gs pos="100000">
                        <a:srgbClr val="00144A"/>
                      </a:gs>
                    </a:gsLst>
                    <a:lin ang="5400000" scaled="1"/>
                  </a:gradFill>
                  <a:latin typeface="72 Brand"/>
                  <a:cs typeface="72" panose="020B0503030000000003" pitchFamily="34" charset="0"/>
                </a:rPr>
                <a:t>Applications via tools</a:t>
              </a:r>
            </a:p>
          </p:txBody>
        </p:sp>
        <p:sp>
          <p:nvSpPr>
            <p:cNvPr id="15" name="TextBox 14">
              <a:extLst>
                <a:ext uri="{FF2B5EF4-FFF2-40B4-BE49-F238E27FC236}">
                  <a16:creationId xmlns:a16="http://schemas.microsoft.com/office/drawing/2014/main" id="{B3EAEB97-E4D3-5534-B24C-87C2C6AA9FF3}"/>
                </a:ext>
              </a:extLst>
            </p:cNvPr>
            <p:cNvSpPr txBox="1"/>
            <p:nvPr/>
          </p:nvSpPr>
          <p:spPr>
            <a:xfrm>
              <a:off x="7810846" y="2133847"/>
              <a:ext cx="941359" cy="384533"/>
            </a:xfrm>
            <a:prstGeom prst="rect">
              <a:avLst/>
            </a:prstGeom>
            <a:noFill/>
          </p:spPr>
          <p:txBody>
            <a:bodyPr wrap="none" lIns="0" tIns="0" rIns="0" bIns="0" rtlCol="0">
              <a:spAutoFit/>
            </a:bodyPr>
            <a:lstStyle/>
            <a:p>
              <a:pPr algn="ctr" defTabSz="1088449"/>
              <a:r>
                <a:rPr lang="en-US" sz="1100">
                  <a:gradFill>
                    <a:gsLst>
                      <a:gs pos="0">
                        <a:srgbClr val="00144A"/>
                      </a:gs>
                      <a:gs pos="100000">
                        <a:srgbClr val="00144A"/>
                      </a:gs>
                    </a:gsLst>
                    <a:lin ang="5400000" scaled="1"/>
                  </a:gradFill>
                  <a:latin typeface="72 Brand"/>
                  <a:cs typeface="72" panose="020B0503030000000003" pitchFamily="34" charset="0"/>
                </a:rPr>
                <a:t>Build &amp; Run</a:t>
              </a:r>
              <a:br>
                <a:rPr lang="en-US" sz="1100">
                  <a:gradFill>
                    <a:gsLst>
                      <a:gs pos="0">
                        <a:srgbClr val="00144A"/>
                      </a:gs>
                      <a:gs pos="100000">
                        <a:srgbClr val="00144A"/>
                      </a:gs>
                    </a:gsLst>
                    <a:lin ang="5400000" scaled="1"/>
                  </a:gradFill>
                  <a:latin typeface="72 Brand"/>
                  <a:cs typeface="72" panose="020B0503030000000003" pitchFamily="34" charset="0"/>
                </a:rPr>
              </a:br>
              <a:r>
                <a:rPr lang="en-US" sz="1100">
                  <a:gradFill>
                    <a:gsLst>
                      <a:gs pos="0">
                        <a:srgbClr val="00144A"/>
                      </a:gs>
                      <a:gs pos="100000">
                        <a:srgbClr val="00144A"/>
                      </a:gs>
                    </a:gsLst>
                    <a:lin ang="5400000" scaled="1"/>
                  </a:gradFill>
                  <a:latin typeface="72 Brand"/>
                  <a:cs typeface="72" panose="020B0503030000000003" pitchFamily="34" charset="0"/>
                </a:rPr>
                <a:t>Your own agents</a:t>
              </a:r>
            </a:p>
          </p:txBody>
        </p:sp>
        <p:sp>
          <p:nvSpPr>
            <p:cNvPr id="16" name="Rectangle: Rounded Corners 28">
              <a:extLst>
                <a:ext uri="{FF2B5EF4-FFF2-40B4-BE49-F238E27FC236}">
                  <a16:creationId xmlns:a16="http://schemas.microsoft.com/office/drawing/2014/main" id="{0D0A2AD6-AA21-5D8D-302C-63A79AA3A880}"/>
                </a:ext>
              </a:extLst>
            </p:cNvPr>
            <p:cNvSpPr/>
            <p:nvPr/>
          </p:nvSpPr>
          <p:spPr bwMode="auto">
            <a:xfrm>
              <a:off x="3081941" y="1770701"/>
              <a:ext cx="1650745" cy="282497"/>
            </a:xfrm>
            <a:prstGeom prst="roundRect">
              <a:avLst>
                <a:gd name="adj" fmla="val 50000"/>
              </a:avLst>
            </a:prstGeom>
            <a:gradFill flip="none" rotWithShape="1">
              <a:gsLst>
                <a:gs pos="0">
                  <a:srgbClr val="0057D2"/>
                </a:gs>
                <a:gs pos="100000">
                  <a:srgbClr val="0040B0"/>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endPar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endParaRPr>
            </a:p>
          </p:txBody>
        </p:sp>
        <p:sp>
          <p:nvSpPr>
            <p:cNvPr id="17" name="TextBox 16">
              <a:extLst>
                <a:ext uri="{FF2B5EF4-FFF2-40B4-BE49-F238E27FC236}">
                  <a16:creationId xmlns:a16="http://schemas.microsoft.com/office/drawing/2014/main" id="{C0CDCA63-B09C-2D0E-C4A0-9A6582E66244}"/>
                </a:ext>
              </a:extLst>
            </p:cNvPr>
            <p:cNvSpPr txBox="1"/>
            <p:nvPr/>
          </p:nvSpPr>
          <p:spPr>
            <a:xfrm>
              <a:off x="3558506" y="1815817"/>
              <a:ext cx="697628" cy="192267"/>
            </a:xfrm>
            <a:prstGeom prst="rect">
              <a:avLst/>
            </a:prstGeom>
            <a:noFill/>
          </p:spPr>
          <p:txBody>
            <a:bodyPr wrap="none" lIns="0" tIns="0" rIns="0" bIns="0" rtlCol="0" anchor="ctr">
              <a:spAutoFit/>
            </a:bodyPr>
            <a:lstStyle/>
            <a:p>
              <a:pPr algn="ctr" defTabSz="1088449"/>
              <a:r>
                <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rPr>
                <a:t>Agent Store</a:t>
              </a:r>
            </a:p>
          </p:txBody>
        </p:sp>
        <p:sp>
          <p:nvSpPr>
            <p:cNvPr id="18" name="Rectangle: Rounded Corners 31">
              <a:extLst>
                <a:ext uri="{FF2B5EF4-FFF2-40B4-BE49-F238E27FC236}">
                  <a16:creationId xmlns:a16="http://schemas.microsoft.com/office/drawing/2014/main" id="{53856D1A-10CE-F06F-CD8E-5206120F50B9}"/>
                </a:ext>
              </a:extLst>
            </p:cNvPr>
            <p:cNvSpPr/>
            <p:nvPr/>
          </p:nvSpPr>
          <p:spPr bwMode="auto">
            <a:xfrm>
              <a:off x="5502274" y="1770701"/>
              <a:ext cx="1184276" cy="282497"/>
            </a:xfrm>
            <a:prstGeom prst="roundRect">
              <a:avLst>
                <a:gd name="adj" fmla="val 50000"/>
              </a:avLst>
            </a:prstGeom>
            <a:gradFill flip="none" rotWithShape="1">
              <a:gsLst>
                <a:gs pos="0">
                  <a:srgbClr val="0057D2"/>
                </a:gs>
                <a:gs pos="100000">
                  <a:srgbClr val="0040B0"/>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endPar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endParaRPr>
            </a:p>
          </p:txBody>
        </p:sp>
        <p:sp>
          <p:nvSpPr>
            <p:cNvPr id="19" name="TextBox 18">
              <a:extLst>
                <a:ext uri="{FF2B5EF4-FFF2-40B4-BE49-F238E27FC236}">
                  <a16:creationId xmlns:a16="http://schemas.microsoft.com/office/drawing/2014/main" id="{CE9E50C4-5D3C-5D51-FEEE-AED009389369}"/>
                </a:ext>
              </a:extLst>
            </p:cNvPr>
            <p:cNvSpPr txBox="1"/>
            <p:nvPr/>
          </p:nvSpPr>
          <p:spPr>
            <a:xfrm>
              <a:off x="5786466" y="1815817"/>
              <a:ext cx="615897" cy="192267"/>
            </a:xfrm>
            <a:prstGeom prst="rect">
              <a:avLst/>
            </a:prstGeom>
            <a:noFill/>
          </p:spPr>
          <p:txBody>
            <a:bodyPr wrap="none" lIns="0" tIns="0" rIns="0" bIns="0" rtlCol="0" anchor="ctr">
              <a:spAutoFit/>
            </a:bodyPr>
            <a:lstStyle/>
            <a:p>
              <a:pPr algn="ctr" defTabSz="1088449"/>
              <a:r>
                <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rPr>
                <a:t>Tool Store</a:t>
              </a:r>
            </a:p>
          </p:txBody>
        </p:sp>
        <p:sp>
          <p:nvSpPr>
            <p:cNvPr id="20" name="Rectangle: Rounded Corners 35">
              <a:extLst>
                <a:ext uri="{FF2B5EF4-FFF2-40B4-BE49-F238E27FC236}">
                  <a16:creationId xmlns:a16="http://schemas.microsoft.com/office/drawing/2014/main" id="{661659E9-7A35-FF5B-A46B-3097A9B2B0E6}"/>
                </a:ext>
              </a:extLst>
            </p:cNvPr>
            <p:cNvSpPr/>
            <p:nvPr/>
          </p:nvSpPr>
          <p:spPr bwMode="auto">
            <a:xfrm>
              <a:off x="7515225" y="1770701"/>
              <a:ext cx="1532570" cy="282497"/>
            </a:xfrm>
            <a:prstGeom prst="roundRect">
              <a:avLst>
                <a:gd name="adj" fmla="val 50000"/>
              </a:avLst>
            </a:prstGeom>
            <a:gradFill flip="none" rotWithShape="1">
              <a:gsLst>
                <a:gs pos="0">
                  <a:srgbClr val="0057D2"/>
                </a:gs>
                <a:gs pos="100000">
                  <a:srgbClr val="0040B0"/>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endPar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endParaRPr>
            </a:p>
          </p:txBody>
        </p:sp>
        <p:sp>
          <p:nvSpPr>
            <p:cNvPr id="21" name="TextBox 20">
              <a:extLst>
                <a:ext uri="{FF2B5EF4-FFF2-40B4-BE49-F238E27FC236}">
                  <a16:creationId xmlns:a16="http://schemas.microsoft.com/office/drawing/2014/main" id="{82823AF0-EED1-9C14-E620-1299DF640F25}"/>
                </a:ext>
              </a:extLst>
            </p:cNvPr>
            <p:cNvSpPr txBox="1"/>
            <p:nvPr/>
          </p:nvSpPr>
          <p:spPr>
            <a:xfrm>
              <a:off x="8155272" y="1815817"/>
              <a:ext cx="252489" cy="192267"/>
            </a:xfrm>
            <a:prstGeom prst="rect">
              <a:avLst/>
            </a:prstGeom>
            <a:noFill/>
          </p:spPr>
          <p:txBody>
            <a:bodyPr wrap="none" lIns="0" tIns="0" rIns="0" bIns="0" rtlCol="0" anchor="ctr">
              <a:spAutoFit/>
            </a:bodyPr>
            <a:lstStyle/>
            <a:p>
              <a:pPr algn="ctr" defTabSz="1088449"/>
              <a:r>
                <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rPr>
                <a:t>ADE</a:t>
              </a:r>
            </a:p>
          </p:txBody>
        </p:sp>
      </p:grpSp>
      <p:sp>
        <p:nvSpPr>
          <p:cNvPr id="28" name="Rectangle: Rounded Corners 166">
            <a:extLst>
              <a:ext uri="{FF2B5EF4-FFF2-40B4-BE49-F238E27FC236}">
                <a16:creationId xmlns:a16="http://schemas.microsoft.com/office/drawing/2014/main" id="{5B58D9DC-9F11-295E-7CB4-0D601490D7C6}"/>
              </a:ext>
            </a:extLst>
          </p:cNvPr>
          <p:cNvSpPr/>
          <p:nvPr/>
        </p:nvSpPr>
        <p:spPr bwMode="gray">
          <a:xfrm>
            <a:off x="847712" y="2336040"/>
            <a:ext cx="3442815" cy="425843"/>
          </a:xfrm>
          <a:prstGeom prst="roundRect">
            <a:avLst>
              <a:gd name="adj" fmla="val 11235"/>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r>
              <a:rPr lang="en-US" sz="1100">
                <a:gradFill>
                  <a:gsLst>
                    <a:gs pos="0">
                      <a:srgbClr val="00144A"/>
                    </a:gs>
                    <a:gs pos="100000">
                      <a:srgbClr val="00144A"/>
                    </a:gs>
                  </a:gsLst>
                  <a:lin ang="5400000" scaled="1"/>
                </a:gradFill>
                <a:latin typeface="72 Brand Medium"/>
                <a:cs typeface="72" panose="020B0503030000000003" pitchFamily="34" charset="0"/>
              </a:rPr>
              <a:t>Agents</a:t>
            </a:r>
          </a:p>
        </p:txBody>
      </p:sp>
      <p:sp>
        <p:nvSpPr>
          <p:cNvPr id="30" name="Rectangle: Rounded Corners 168">
            <a:extLst>
              <a:ext uri="{FF2B5EF4-FFF2-40B4-BE49-F238E27FC236}">
                <a16:creationId xmlns:a16="http://schemas.microsoft.com/office/drawing/2014/main" id="{17C592DA-DDDD-7CAE-B80D-B2EBA0A2FAB7}"/>
              </a:ext>
            </a:extLst>
          </p:cNvPr>
          <p:cNvSpPr/>
          <p:nvPr/>
        </p:nvSpPr>
        <p:spPr bwMode="gray">
          <a:xfrm>
            <a:off x="4454958" y="2336040"/>
            <a:ext cx="3444219" cy="425843"/>
          </a:xfrm>
          <a:prstGeom prst="roundRect">
            <a:avLst>
              <a:gd name="adj" fmla="val 14392"/>
            </a:avLst>
          </a:prstGeom>
          <a:gradFill flip="none" rotWithShape="1">
            <a:gsLst>
              <a:gs pos="100000">
                <a:srgbClr val="EBF8FF"/>
              </a:gs>
              <a:gs pos="0">
                <a:schemeClr val="bg1">
                  <a:alpha val="70000"/>
                </a:schemeClr>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2" tIns="146114" rIns="182642" bIns="146114" numCol="1" spcCol="0" rtlCol="0" fromWordArt="0" anchor="ctr" anchorCtr="0" forceAA="0" compatLnSpc="1">
            <a:prstTxWarp prst="textNoShape">
              <a:avLst/>
            </a:prstTxWarp>
            <a:noAutofit/>
          </a:bodyPr>
          <a:lstStyle/>
          <a:p>
            <a:pPr algn="ctr" defTabSz="1088449" fontAlgn="base">
              <a:spcBef>
                <a:spcPct val="0"/>
              </a:spcBef>
              <a:spcAft>
                <a:spcPct val="0"/>
              </a:spcAft>
            </a:pPr>
            <a:r>
              <a:rPr lang="en-US" sz="1100">
                <a:gradFill>
                  <a:gsLst>
                    <a:gs pos="0">
                      <a:srgbClr val="00144A"/>
                    </a:gs>
                    <a:gs pos="100000">
                      <a:srgbClr val="00144A"/>
                    </a:gs>
                  </a:gsLst>
                  <a:lin ang="5400000" scaled="1"/>
                </a:gradFill>
                <a:latin typeface="72 Brand Medium"/>
                <a:cs typeface="72" panose="020B0503030000000003" pitchFamily="34" charset="0"/>
              </a:rPr>
              <a:t>Tools</a:t>
            </a:r>
          </a:p>
        </p:txBody>
      </p:sp>
      <p:sp>
        <p:nvSpPr>
          <p:cNvPr id="46" name="Rectangle: Rounded Corners 31">
            <a:extLst>
              <a:ext uri="{FF2B5EF4-FFF2-40B4-BE49-F238E27FC236}">
                <a16:creationId xmlns:a16="http://schemas.microsoft.com/office/drawing/2014/main" id="{E183EB24-795E-53A0-67A3-D1B7FBCBC85A}"/>
              </a:ext>
            </a:extLst>
          </p:cNvPr>
          <p:cNvSpPr/>
          <p:nvPr/>
        </p:nvSpPr>
        <p:spPr bwMode="auto">
          <a:xfrm>
            <a:off x="3486921" y="2436443"/>
            <a:ext cx="1769977" cy="248718"/>
          </a:xfrm>
          <a:prstGeom prst="roundRect">
            <a:avLst>
              <a:gd name="adj" fmla="val 50000"/>
            </a:avLst>
          </a:prstGeom>
          <a:gradFill flip="none" rotWithShape="1">
            <a:gsLst>
              <a:gs pos="0">
                <a:srgbClr val="0057D2"/>
              </a:gs>
              <a:gs pos="100000">
                <a:srgbClr val="0040B0"/>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r>
              <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rPr>
              <a:t>Orchestrator</a:t>
            </a:r>
          </a:p>
        </p:txBody>
      </p:sp>
      <p:grpSp>
        <p:nvGrpSpPr>
          <p:cNvPr id="103" name="Group 102">
            <a:extLst>
              <a:ext uri="{FF2B5EF4-FFF2-40B4-BE49-F238E27FC236}">
                <a16:creationId xmlns:a16="http://schemas.microsoft.com/office/drawing/2014/main" id="{D1F0F286-4BC1-8527-73AB-911556A7C7E4}"/>
              </a:ext>
            </a:extLst>
          </p:cNvPr>
          <p:cNvGrpSpPr/>
          <p:nvPr/>
        </p:nvGrpSpPr>
        <p:grpSpPr>
          <a:xfrm>
            <a:off x="847403" y="4038914"/>
            <a:ext cx="7123825" cy="364176"/>
            <a:chOff x="2882899" y="4892171"/>
            <a:chExt cx="3140967" cy="440375"/>
          </a:xfrm>
        </p:grpSpPr>
        <p:sp>
          <p:nvSpPr>
            <p:cNvPr id="104" name="Rectangle: Rounded Corners 97">
              <a:extLst>
                <a:ext uri="{FF2B5EF4-FFF2-40B4-BE49-F238E27FC236}">
                  <a16:creationId xmlns:a16="http://schemas.microsoft.com/office/drawing/2014/main" id="{7A449D25-B71D-05A3-C22C-9509716E0207}"/>
                </a:ext>
              </a:extLst>
            </p:cNvPr>
            <p:cNvSpPr/>
            <p:nvPr/>
          </p:nvSpPr>
          <p:spPr bwMode="auto">
            <a:xfrm>
              <a:off x="2882899" y="4892171"/>
              <a:ext cx="3140967" cy="440375"/>
            </a:xfrm>
            <a:prstGeom prst="roundRect">
              <a:avLst>
                <a:gd name="adj" fmla="val 50000"/>
              </a:avLst>
            </a:prstGeom>
            <a:gradFill flip="none" rotWithShape="1">
              <a:gsLst>
                <a:gs pos="0">
                  <a:srgbClr val="1B90FF"/>
                </a:gs>
                <a:gs pos="10000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32" tIns="146076" rIns="182594" bIns="146076" numCol="1" spcCol="0" rtlCol="0" fromWordArt="0" anchor="ctr" anchorCtr="0" forceAA="0" compatLnSpc="1">
              <a:prstTxWarp prst="textNoShape">
                <a:avLst/>
              </a:prstTxWarp>
              <a:noAutofit/>
            </a:bodyPr>
            <a:lstStyle/>
            <a:p>
              <a:pPr algn="ctr" defTabSz="930981" fontAlgn="base">
                <a:spcBef>
                  <a:spcPct val="0"/>
                </a:spcBef>
                <a:spcAft>
                  <a:spcPct val="0"/>
                </a:spcAft>
              </a:pPr>
              <a:endParaRPr lang="en-US" sz="1100">
                <a:gradFill>
                  <a:gsLst>
                    <a:gs pos="0">
                      <a:srgbClr val="FFFFFF"/>
                    </a:gs>
                    <a:gs pos="100000">
                      <a:srgbClr val="FFFFFF"/>
                    </a:gs>
                  </a:gsLst>
                  <a:lin ang="5400000" scaled="1"/>
                </a:gradFill>
                <a:latin typeface="72 Brand Medium" panose="020B0604030603020204" pitchFamily="34" charset="0"/>
                <a:cs typeface="72" panose="020B0503030000000003" pitchFamily="34" charset="0"/>
              </a:endParaRPr>
            </a:p>
          </p:txBody>
        </p:sp>
        <p:sp>
          <p:nvSpPr>
            <p:cNvPr id="105" name="TextBox 104">
              <a:extLst>
                <a:ext uri="{FF2B5EF4-FFF2-40B4-BE49-F238E27FC236}">
                  <a16:creationId xmlns:a16="http://schemas.microsoft.com/office/drawing/2014/main" id="{6B8E842B-9940-A4F2-FEDF-5ABBD685FDDC}"/>
                </a:ext>
              </a:extLst>
            </p:cNvPr>
            <p:cNvSpPr txBox="1"/>
            <p:nvPr/>
          </p:nvSpPr>
          <p:spPr>
            <a:xfrm>
              <a:off x="4087629" y="5000707"/>
              <a:ext cx="731518" cy="223305"/>
            </a:xfrm>
            <a:prstGeom prst="rect">
              <a:avLst/>
            </a:prstGeom>
            <a:noFill/>
          </p:spPr>
          <p:txBody>
            <a:bodyPr wrap="none" lIns="0" tIns="0" rIns="0" bIns="0" rtlCol="0" anchor="ctr">
              <a:spAutoFit/>
            </a:bodyPr>
            <a:lstStyle/>
            <a:p>
              <a:pPr algn="ctr" defTabSz="1088449"/>
              <a:r>
                <a:rPr lang="en-US" sz="1200">
                  <a:gradFill>
                    <a:gsLst>
                      <a:gs pos="0">
                        <a:srgbClr val="FFFFFF"/>
                      </a:gs>
                      <a:gs pos="100000">
                        <a:srgbClr val="FFFFFF"/>
                      </a:gs>
                    </a:gsLst>
                    <a:lin ang="5400000" scaled="1"/>
                  </a:gradFill>
                  <a:latin typeface="72 Brand Medium"/>
                  <a:cs typeface="72" panose="020B0503030000000003" pitchFamily="34" charset="0"/>
                </a:rPr>
                <a:t>Cross Cutting Concerns</a:t>
              </a:r>
            </a:p>
          </p:txBody>
        </p:sp>
      </p:grpSp>
      <p:sp>
        <p:nvSpPr>
          <p:cNvPr id="27" name="Title 26">
            <a:extLst>
              <a:ext uri="{FF2B5EF4-FFF2-40B4-BE49-F238E27FC236}">
                <a16:creationId xmlns:a16="http://schemas.microsoft.com/office/drawing/2014/main" id="{E3E7E4EE-85A3-038E-5406-31B743B8D0BD}"/>
              </a:ext>
            </a:extLst>
          </p:cNvPr>
          <p:cNvSpPr>
            <a:spLocks noGrp="1"/>
          </p:cNvSpPr>
          <p:nvPr>
            <p:ph type="title"/>
          </p:nvPr>
        </p:nvSpPr>
        <p:spPr>
          <a:xfrm>
            <a:off x="504001" y="504000"/>
            <a:ext cx="11186476" cy="369204"/>
          </a:xfrm>
        </p:spPr>
        <p:txBody>
          <a:bodyPr/>
          <a:lstStyle/>
          <a:p>
            <a:r>
              <a:rPr lang="en-US" sz="2399"/>
              <a:t>Each </a:t>
            </a:r>
            <a:r>
              <a:rPr lang="en-US" sz="2399" err="1"/>
              <a:t>Hyperscaler</a:t>
            </a:r>
            <a:r>
              <a:rPr lang="en-US" sz="2399"/>
              <a:t> &amp; </a:t>
            </a:r>
            <a:r>
              <a:rPr lang="en-US" sz="2399" err="1"/>
              <a:t>Strartup</a:t>
            </a:r>
            <a:r>
              <a:rPr lang="en-US" sz="2399"/>
              <a:t> are building an Agent Runtime</a:t>
            </a:r>
            <a:endParaRPr lang="en-US"/>
          </a:p>
        </p:txBody>
      </p:sp>
    </p:spTree>
    <p:extLst>
      <p:ext uri="{BB962C8B-B14F-4D97-AF65-F5344CB8AC3E}">
        <p14:creationId xmlns:p14="http://schemas.microsoft.com/office/powerpoint/2010/main" val="225076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1B85-99D8-7374-384C-603729014F86}"/>
              </a:ext>
            </a:extLst>
          </p:cNvPr>
          <p:cNvSpPr>
            <a:spLocks noGrp="1"/>
          </p:cNvSpPr>
          <p:nvPr>
            <p:ph type="title"/>
          </p:nvPr>
        </p:nvSpPr>
        <p:spPr/>
        <p:txBody>
          <a:bodyPr/>
          <a:lstStyle/>
          <a:p>
            <a:r>
              <a:rPr lang="en-US"/>
              <a:t>Lifecycle of an AI agent</a:t>
            </a:r>
          </a:p>
        </p:txBody>
      </p:sp>
      <p:graphicFrame>
        <p:nvGraphicFramePr>
          <p:cNvPr id="3" name="Diagram 2">
            <a:extLst>
              <a:ext uri="{FF2B5EF4-FFF2-40B4-BE49-F238E27FC236}">
                <a16:creationId xmlns:a16="http://schemas.microsoft.com/office/drawing/2014/main" id="{E2F99DCD-CCF5-7FA4-E3E0-D88AEF285132}"/>
              </a:ext>
            </a:extLst>
          </p:cNvPr>
          <p:cNvGraphicFramePr/>
          <p:nvPr>
            <p:extLst>
              <p:ext uri="{D42A27DB-BD31-4B8C-83A1-F6EECF244321}">
                <p14:modId xmlns:p14="http://schemas.microsoft.com/office/powerpoint/2010/main" val="1572552594"/>
              </p:ext>
            </p:extLst>
          </p:nvPr>
        </p:nvGraphicFramePr>
        <p:xfrm>
          <a:off x="697041" y="1437922"/>
          <a:ext cx="10560239" cy="5420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bgerundetes Rechteck 64">
            <a:extLst>
              <a:ext uri="{FF2B5EF4-FFF2-40B4-BE49-F238E27FC236}">
                <a16:creationId xmlns:a16="http://schemas.microsoft.com/office/drawing/2014/main" id="{71CB9837-C10E-152A-C06A-A9794D729666}"/>
              </a:ext>
            </a:extLst>
          </p:cNvPr>
          <p:cNvSpPr/>
          <p:nvPr/>
        </p:nvSpPr>
        <p:spPr bwMode="gray">
          <a:xfrm flipH="1">
            <a:off x="8376751" y="1977596"/>
            <a:ext cx="238354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End User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5" name="Abgerundetes Rechteck 64">
            <a:extLst>
              <a:ext uri="{FF2B5EF4-FFF2-40B4-BE49-F238E27FC236}">
                <a16:creationId xmlns:a16="http://schemas.microsoft.com/office/drawing/2014/main" id="{91D6B017-C47C-4C12-E29C-A3B38B64B136}"/>
              </a:ext>
            </a:extLst>
          </p:cNvPr>
          <p:cNvSpPr/>
          <p:nvPr/>
        </p:nvSpPr>
        <p:spPr bwMode="gray">
          <a:xfrm flipH="1">
            <a:off x="718472" y="1977598"/>
            <a:ext cx="2383543"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Agent Developer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6" name="Abgerundetes Rechteck 64">
            <a:extLst>
              <a:ext uri="{FF2B5EF4-FFF2-40B4-BE49-F238E27FC236}">
                <a16:creationId xmlns:a16="http://schemas.microsoft.com/office/drawing/2014/main" id="{7693A611-24A9-A66D-67F4-F0B7A3030C24}"/>
              </a:ext>
            </a:extLst>
          </p:cNvPr>
          <p:cNvSpPr/>
          <p:nvPr/>
        </p:nvSpPr>
        <p:spPr bwMode="gray">
          <a:xfrm flipH="1">
            <a:off x="4558327" y="1977597"/>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IT Admin</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Tree>
    <p:extLst>
      <p:ext uri="{BB962C8B-B14F-4D97-AF65-F5344CB8AC3E}">
        <p14:creationId xmlns:p14="http://schemas.microsoft.com/office/powerpoint/2010/main" val="28692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graphicEl>
                                              <a:dgm id="{03F0728D-B166-354A-8094-390CB01C6DCF}"/>
                                            </p:graphicEl>
                                          </p:spTgt>
                                        </p:tgtEl>
                                        <p:attrNameLst>
                                          <p:attrName>style.visibility</p:attrName>
                                        </p:attrNameLst>
                                      </p:cBhvr>
                                      <p:to>
                                        <p:strVal val="visible"/>
                                      </p:to>
                                    </p:set>
                                    <p:animEffect transition="in" filter="blinds(horizontal)">
                                      <p:cBhvr>
                                        <p:cTn id="7" dur="500"/>
                                        <p:tgtEl>
                                          <p:spTgt spid="3">
                                            <p:graphicEl>
                                              <a:dgm id="{03F0728D-B166-354A-8094-390CB01C6DCF}"/>
                                            </p:graphic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graphicEl>
                                              <a:dgm id="{EC7C8EFF-442D-BD4B-AED7-A8326693122E}"/>
                                            </p:graphicEl>
                                          </p:spTgt>
                                        </p:tgtEl>
                                        <p:attrNameLst>
                                          <p:attrName>style.visibility</p:attrName>
                                        </p:attrNameLst>
                                      </p:cBhvr>
                                      <p:to>
                                        <p:strVal val="visible"/>
                                      </p:to>
                                    </p:set>
                                    <p:animEffect transition="in" filter="blinds(horizontal)">
                                      <p:cBhvr>
                                        <p:cTn id="15" dur="500"/>
                                        <p:tgtEl>
                                          <p:spTgt spid="3">
                                            <p:graphicEl>
                                              <a:dgm id="{EC7C8EFF-442D-BD4B-AED7-A8326693122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graphicEl>
                                              <a:dgm id="{F4E04AF2-8320-FB4C-84C7-1F3EC77C1448}"/>
                                            </p:graphicEl>
                                          </p:spTgt>
                                        </p:tgtEl>
                                        <p:attrNameLst>
                                          <p:attrName>style.visibility</p:attrName>
                                        </p:attrNameLst>
                                      </p:cBhvr>
                                      <p:to>
                                        <p:strVal val="visible"/>
                                      </p:to>
                                    </p:set>
                                    <p:animEffect transition="in" filter="blinds(horizontal)">
                                      <p:cBhvr>
                                        <p:cTn id="20" dur="500"/>
                                        <p:tgtEl>
                                          <p:spTgt spid="3">
                                            <p:graphicEl>
                                              <a:dgm id="{F4E04AF2-8320-FB4C-84C7-1F3EC77C1448}"/>
                                            </p:graphic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graphicEl>
                                              <a:dgm id="{B137A14C-07BA-B445-A560-D2427178605A}"/>
                                            </p:graphicEl>
                                          </p:spTgt>
                                        </p:tgtEl>
                                        <p:attrNameLst>
                                          <p:attrName>style.visibility</p:attrName>
                                        </p:attrNameLst>
                                      </p:cBhvr>
                                      <p:to>
                                        <p:strVal val="visible"/>
                                      </p:to>
                                    </p:set>
                                    <p:animEffect transition="in" filter="blinds(horizontal)">
                                      <p:cBhvr>
                                        <p:cTn id="23" dur="500"/>
                                        <p:tgtEl>
                                          <p:spTgt spid="3">
                                            <p:graphicEl>
                                              <a:dgm id="{B137A14C-07BA-B445-A560-D2427178605A}"/>
                                            </p:graphic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graphicEl>
                                              <a:dgm id="{879C6AD7-0602-9A4C-B696-F5A2193FD55E}"/>
                                            </p:graphicEl>
                                          </p:spTgt>
                                        </p:tgtEl>
                                        <p:attrNameLst>
                                          <p:attrName>style.visibility</p:attrName>
                                        </p:attrNameLst>
                                      </p:cBhvr>
                                      <p:to>
                                        <p:strVal val="visible"/>
                                      </p:to>
                                    </p:set>
                                    <p:animEffect transition="in" filter="blinds(horizontal)">
                                      <p:cBhvr>
                                        <p:cTn id="31" dur="500"/>
                                        <p:tgtEl>
                                          <p:spTgt spid="3">
                                            <p:graphicEl>
                                              <a:dgm id="{879C6AD7-0602-9A4C-B696-F5A2193FD5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graphicEl>
                                              <a:dgm id="{20A86A8B-1349-1A48-B738-1C9F79317B7D}"/>
                                            </p:graphicEl>
                                          </p:spTgt>
                                        </p:tgtEl>
                                        <p:attrNameLst>
                                          <p:attrName>style.visibility</p:attrName>
                                        </p:attrNameLst>
                                      </p:cBhvr>
                                      <p:to>
                                        <p:strVal val="visible"/>
                                      </p:to>
                                    </p:set>
                                    <p:animEffect transition="in" filter="blinds(horizontal)">
                                      <p:cBhvr>
                                        <p:cTn id="36" dur="500"/>
                                        <p:tgtEl>
                                          <p:spTgt spid="3">
                                            <p:graphicEl>
                                              <a:dgm id="{20A86A8B-1349-1A48-B738-1C9F79317B7D}"/>
                                            </p:graphic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graphicEl>
                                              <a:dgm id="{DC0676F1-D35E-7541-819D-7A7EDAB87BF7}"/>
                                            </p:graphicEl>
                                          </p:spTgt>
                                        </p:tgtEl>
                                        <p:attrNameLst>
                                          <p:attrName>style.visibility</p:attrName>
                                        </p:attrNameLst>
                                      </p:cBhvr>
                                      <p:to>
                                        <p:strVal val="visible"/>
                                      </p:to>
                                    </p:set>
                                    <p:animEffect transition="in" filter="blinds(horizontal)">
                                      <p:cBhvr>
                                        <p:cTn id="42" dur="500"/>
                                        <p:tgtEl>
                                          <p:spTgt spid="3">
                                            <p:graphicEl>
                                              <a:dgm id="{DC0676F1-D35E-7541-819D-7A7EDAB87BF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graphicEl>
                                              <a:dgm id="{7ACE5162-033D-1F48-A00F-6CF877ADCD6D}"/>
                                            </p:graphicEl>
                                          </p:spTgt>
                                        </p:tgtEl>
                                        <p:attrNameLst>
                                          <p:attrName>style.visibility</p:attrName>
                                        </p:attrNameLst>
                                      </p:cBhvr>
                                      <p:to>
                                        <p:strVal val="visible"/>
                                      </p:to>
                                    </p:set>
                                    <p:animEffect transition="in" filter="blinds(horizontal)">
                                      <p:cBhvr>
                                        <p:cTn id="47" dur="500"/>
                                        <p:tgtEl>
                                          <p:spTgt spid="3">
                                            <p:graphicEl>
                                              <a:dgm id="{7ACE5162-033D-1F48-A00F-6CF877ADCD6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animBg="1"/>
      <p:bldP spid="5" grpId="0" animBg="1"/>
      <p:bldP spid="5" grpId="1"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60D0C-3DE5-243A-37C0-ECA14EBA26B1}"/>
            </a:ext>
          </a:extLst>
        </p:cNvPr>
        <p:cNvGrpSpPr/>
        <p:nvPr/>
      </p:nvGrpSpPr>
      <p:grpSpPr>
        <a:xfrm>
          <a:off x="0" y="0"/>
          <a:ext cx="0" cy="0"/>
          <a:chOff x="0" y="0"/>
          <a:chExt cx="0" cy="0"/>
        </a:xfrm>
      </p:grpSpPr>
      <p:sp>
        <p:nvSpPr>
          <p:cNvPr id="10" name="Rounded Rectangle 23">
            <a:extLst>
              <a:ext uri="{FF2B5EF4-FFF2-40B4-BE49-F238E27FC236}">
                <a16:creationId xmlns:a16="http://schemas.microsoft.com/office/drawing/2014/main" id="{56FF5270-D7AB-1C5D-79D1-185382793098}"/>
              </a:ext>
            </a:extLst>
          </p:cNvPr>
          <p:cNvSpPr/>
          <p:nvPr/>
        </p:nvSpPr>
        <p:spPr bwMode="gray">
          <a:xfrm>
            <a:off x="589118" y="2478504"/>
            <a:ext cx="2896011" cy="2394664"/>
          </a:xfrm>
          <a:prstGeom prst="roundRect">
            <a:avLst>
              <a:gd name="adj" fmla="val 1499"/>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61" tIns="35982" rIns="89861" bIns="35945" numCol="1" spcCol="0" rtlCol="0" fromWordArt="0" anchor="t" anchorCtr="0" forceAA="0" compatLnSpc="1">
            <a:prstTxWarp prst="textNoShape">
              <a:avLst/>
            </a:prstTxWarp>
            <a:noAutofit/>
          </a:body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Medium"/>
                <a:ea typeface="+mn-ea"/>
                <a:cs typeface="+mn-cs"/>
              </a:rPr>
              <a:t>Persona</a:t>
            </a:r>
          </a:p>
        </p:txBody>
      </p:sp>
      <p:sp>
        <p:nvSpPr>
          <p:cNvPr id="11" name="Abgerundetes Rechteck 64">
            <a:extLst>
              <a:ext uri="{FF2B5EF4-FFF2-40B4-BE49-F238E27FC236}">
                <a16:creationId xmlns:a16="http://schemas.microsoft.com/office/drawing/2014/main" id="{955C1CC9-CA19-014E-C614-59B5F0570D84}"/>
              </a:ext>
            </a:extLst>
          </p:cNvPr>
          <p:cNvSpPr/>
          <p:nvPr/>
        </p:nvSpPr>
        <p:spPr bwMode="gray">
          <a:xfrm flipH="1">
            <a:off x="1074310" y="2814796"/>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End User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13" name="Abgerundetes Rechteck 64">
            <a:extLst>
              <a:ext uri="{FF2B5EF4-FFF2-40B4-BE49-F238E27FC236}">
                <a16:creationId xmlns:a16="http://schemas.microsoft.com/office/drawing/2014/main" id="{AC32AF09-6E0B-0C67-6981-12530C1E3FF1}"/>
              </a:ext>
            </a:extLst>
          </p:cNvPr>
          <p:cNvSpPr/>
          <p:nvPr/>
        </p:nvSpPr>
        <p:spPr bwMode="gray">
          <a:xfrm flipH="1">
            <a:off x="1074310" y="3493135"/>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IT Admin</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14" name="Abgerundetes Rechteck 64">
            <a:extLst>
              <a:ext uri="{FF2B5EF4-FFF2-40B4-BE49-F238E27FC236}">
                <a16:creationId xmlns:a16="http://schemas.microsoft.com/office/drawing/2014/main" id="{AF991E38-0D0E-6C42-ECA5-6BE74707A61D}"/>
              </a:ext>
            </a:extLst>
          </p:cNvPr>
          <p:cNvSpPr/>
          <p:nvPr/>
        </p:nvSpPr>
        <p:spPr bwMode="gray">
          <a:xfrm flipH="1">
            <a:off x="1074310" y="4107340"/>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Agent Developer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2" name="Title 1">
            <a:extLst>
              <a:ext uri="{FF2B5EF4-FFF2-40B4-BE49-F238E27FC236}">
                <a16:creationId xmlns:a16="http://schemas.microsoft.com/office/drawing/2014/main" id="{008703B3-BA0E-B53F-AEAA-3B71734D8655}"/>
              </a:ext>
            </a:extLst>
          </p:cNvPr>
          <p:cNvSpPr>
            <a:spLocks noGrp="1"/>
          </p:cNvSpPr>
          <p:nvPr>
            <p:ph type="title"/>
          </p:nvPr>
        </p:nvSpPr>
        <p:spPr/>
        <p:txBody>
          <a:bodyPr/>
          <a:lstStyle/>
          <a:p>
            <a:r>
              <a:rPr lang="en-US"/>
              <a:t> Tools available to AI Agents</a:t>
            </a:r>
          </a:p>
        </p:txBody>
      </p:sp>
      <p:sp>
        <p:nvSpPr>
          <p:cNvPr id="4" name="Abgerundetes Rechteck 404">
            <a:extLst>
              <a:ext uri="{FF2B5EF4-FFF2-40B4-BE49-F238E27FC236}">
                <a16:creationId xmlns:a16="http://schemas.microsoft.com/office/drawing/2014/main" id="{7EB181D7-FC17-95DD-A3F6-D83954AF386E}"/>
              </a:ext>
            </a:extLst>
          </p:cNvPr>
          <p:cNvSpPr/>
          <p:nvPr/>
        </p:nvSpPr>
        <p:spPr bwMode="gray">
          <a:xfrm>
            <a:off x="3787520" y="4114372"/>
            <a:ext cx="3564321" cy="550069"/>
          </a:xfrm>
          <a:prstGeom prst="roundRect">
            <a:avLst>
              <a:gd name="adj" fmla="val 10093"/>
            </a:avLst>
          </a:prstGeom>
          <a:solidFill>
            <a:srgbClr val="002A86"/>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5" name="Textfeld 411">
            <a:extLst>
              <a:ext uri="{FF2B5EF4-FFF2-40B4-BE49-F238E27FC236}">
                <a16:creationId xmlns:a16="http://schemas.microsoft.com/office/drawing/2014/main" id="{BCF5F866-EC57-309B-E4D7-858DB48F955A}"/>
              </a:ext>
            </a:extLst>
          </p:cNvPr>
          <p:cNvSpPr txBox="1"/>
          <p:nvPr/>
        </p:nvSpPr>
        <p:spPr>
          <a:xfrm>
            <a:off x="6084277" y="4290040"/>
            <a:ext cx="1093618" cy="184666"/>
          </a:xfrm>
          <a:prstGeom prst="rect">
            <a:avLst/>
          </a:prstGeom>
          <a:noFill/>
        </p:spPr>
        <p:txBody>
          <a:bodyPr wrap="squar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chemeClr val="bg1"/>
                </a:solidFill>
                <a:effectLst/>
                <a:uLnTx/>
                <a:uFillTx/>
                <a:latin typeface="72 Brand"/>
                <a:ea typeface="+mn-ea"/>
                <a:cs typeface="+mn-cs"/>
              </a:rPr>
              <a:t>Design Time</a:t>
            </a:r>
            <a:endParaRPr lang="de-DE" sz="1200" kern="0">
              <a:solidFill>
                <a:schemeClr val="bg1"/>
              </a:solidFill>
              <a:latin typeface="72 Brand" panose="020B0504030603020204" pitchFamily="34" charset="0"/>
              <a:ea typeface="Arial Unicode MS" pitchFamily="34" charset="-128"/>
              <a:cs typeface="Arial Unicode MS" pitchFamily="34" charset="-128"/>
            </a:endParaRPr>
          </a:p>
        </p:txBody>
      </p:sp>
      <p:sp>
        <p:nvSpPr>
          <p:cNvPr id="6" name="Abgerundetes Rechteck 405">
            <a:extLst>
              <a:ext uri="{FF2B5EF4-FFF2-40B4-BE49-F238E27FC236}">
                <a16:creationId xmlns:a16="http://schemas.microsoft.com/office/drawing/2014/main" id="{AE8E14FE-7A6D-E6F9-20AF-EA2D48084BC6}"/>
              </a:ext>
            </a:extLst>
          </p:cNvPr>
          <p:cNvSpPr/>
          <p:nvPr/>
        </p:nvSpPr>
        <p:spPr bwMode="gray">
          <a:xfrm>
            <a:off x="4455830" y="3493135"/>
            <a:ext cx="2896011" cy="550069"/>
          </a:xfrm>
          <a:prstGeom prst="roundRect">
            <a:avLst>
              <a:gd name="adj" fmla="val 11971"/>
            </a:avLst>
          </a:prstGeom>
          <a:solidFill>
            <a:srgbClr val="0070F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7" name="Abgerundetes Rechteck 406">
            <a:extLst>
              <a:ext uri="{FF2B5EF4-FFF2-40B4-BE49-F238E27FC236}">
                <a16:creationId xmlns:a16="http://schemas.microsoft.com/office/drawing/2014/main" id="{58908A50-6775-8A1D-6B1F-B5D030BF7082}"/>
              </a:ext>
            </a:extLst>
          </p:cNvPr>
          <p:cNvSpPr/>
          <p:nvPr/>
        </p:nvSpPr>
        <p:spPr bwMode="gray">
          <a:xfrm>
            <a:off x="5124140" y="2878931"/>
            <a:ext cx="2227701" cy="550069"/>
          </a:xfrm>
          <a:prstGeom prst="roundRect">
            <a:avLst>
              <a:gd name="adj" fmla="val 9154"/>
            </a:avLst>
          </a:prstGeom>
          <a:solidFill>
            <a:srgbClr val="89D1FF"/>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8" name="Textfeld 412">
            <a:extLst>
              <a:ext uri="{FF2B5EF4-FFF2-40B4-BE49-F238E27FC236}">
                <a16:creationId xmlns:a16="http://schemas.microsoft.com/office/drawing/2014/main" id="{445768B5-2405-B6E1-FFDE-6E027A6EF400}"/>
              </a:ext>
            </a:extLst>
          </p:cNvPr>
          <p:cNvSpPr txBox="1"/>
          <p:nvPr/>
        </p:nvSpPr>
        <p:spPr>
          <a:xfrm>
            <a:off x="6397232" y="3675836"/>
            <a:ext cx="780663" cy="184666"/>
          </a:xfrm>
          <a:prstGeom prst="rect">
            <a:avLst/>
          </a:prstGeom>
          <a:noFill/>
        </p:spPr>
        <p:txBody>
          <a:bodyPr wrap="non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chemeClr val="bg1"/>
                </a:solidFill>
                <a:effectLst/>
                <a:uLnTx/>
                <a:uFillTx/>
                <a:latin typeface="72 Brand"/>
                <a:ea typeface="+mn-ea"/>
                <a:cs typeface="+mn-cs"/>
              </a:rPr>
              <a:t>Install Time</a:t>
            </a:r>
            <a:endParaRPr lang="de-DE" sz="1200" kern="0">
              <a:solidFill>
                <a:schemeClr val="bg1"/>
              </a:solidFill>
              <a:latin typeface="72 Brand" panose="020B0504030603020204" pitchFamily="34" charset="0"/>
              <a:ea typeface="Arial Unicode MS" pitchFamily="34" charset="-128"/>
              <a:cs typeface="Arial Unicode MS" pitchFamily="34" charset="-128"/>
            </a:endParaRPr>
          </a:p>
        </p:txBody>
      </p:sp>
      <p:sp>
        <p:nvSpPr>
          <p:cNvPr id="9" name="Textfeld 413">
            <a:extLst>
              <a:ext uri="{FF2B5EF4-FFF2-40B4-BE49-F238E27FC236}">
                <a16:creationId xmlns:a16="http://schemas.microsoft.com/office/drawing/2014/main" id="{AD3216F7-6422-20B0-9722-8995740AD5B1}"/>
              </a:ext>
            </a:extLst>
          </p:cNvPr>
          <p:cNvSpPr txBox="1"/>
          <p:nvPr/>
        </p:nvSpPr>
        <p:spPr>
          <a:xfrm>
            <a:off x="6610432" y="3061632"/>
            <a:ext cx="567463" cy="184666"/>
          </a:xfrm>
          <a:prstGeom prst="rect">
            <a:avLst/>
          </a:prstGeom>
          <a:noFill/>
        </p:spPr>
        <p:txBody>
          <a:bodyPr wrap="non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rgbClr val="002A86"/>
                </a:solidFill>
                <a:effectLst/>
                <a:uLnTx/>
                <a:uFillTx/>
                <a:latin typeface="72 Brand"/>
              </a:rPr>
              <a:t>Runtime</a:t>
            </a:r>
            <a:endParaRPr lang="de-DE" sz="12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15" name="Rounded Rectangle 23">
            <a:extLst>
              <a:ext uri="{FF2B5EF4-FFF2-40B4-BE49-F238E27FC236}">
                <a16:creationId xmlns:a16="http://schemas.microsoft.com/office/drawing/2014/main" id="{3B174853-AA94-EB11-B121-40353A765A23}"/>
              </a:ext>
            </a:extLst>
          </p:cNvPr>
          <p:cNvSpPr/>
          <p:nvPr/>
        </p:nvSpPr>
        <p:spPr bwMode="gray">
          <a:xfrm>
            <a:off x="8024061" y="2478504"/>
            <a:ext cx="2896011" cy="2394664"/>
          </a:xfrm>
          <a:prstGeom prst="roundRect">
            <a:avLst>
              <a:gd name="adj" fmla="val 1499"/>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61" tIns="35982" rIns="89861" bIns="35945" numCol="1" spcCol="0" rtlCol="0" fromWordArt="0" anchor="t" anchorCtr="0" forceAA="0" compatLnSpc="1">
            <a:prstTxWarp prst="textNoShape">
              <a:avLst/>
            </a:prstTxWarp>
            <a:noAutofit/>
          </a:bodyPr>
          <a:lstStyle/>
          <a:p>
            <a:pPr marL="0" marR="0" lvl="0" indent="0" algn="l" defTabSz="1088122" rtl="0" eaLnBrk="1" fontAlgn="auto" latinLnBrk="0" hangingPunct="1">
              <a:lnSpc>
                <a:spcPct val="100000"/>
              </a:lnSpc>
              <a:spcBef>
                <a:spcPts val="0"/>
              </a:spcBef>
              <a:spcAft>
                <a:spcPts val="0"/>
              </a:spcAft>
              <a:buClrTx/>
              <a:buSzTx/>
              <a:buFontTx/>
              <a:buNone/>
              <a:tabLst/>
              <a:defRPr/>
            </a:pPr>
            <a:r>
              <a:rPr lang="en-US" sz="1100" err="1">
                <a:solidFill>
                  <a:srgbClr val="000000"/>
                </a:solidFill>
                <a:latin typeface="72 Brand Medium"/>
              </a:rPr>
              <a:t>AuthZ</a:t>
            </a:r>
            <a:r>
              <a:rPr lang="en-US" sz="1100">
                <a:solidFill>
                  <a:srgbClr val="000000"/>
                </a:solidFill>
                <a:latin typeface="72 Brand Medium"/>
              </a:rPr>
              <a:t> Policies</a:t>
            </a:r>
            <a:endParaRPr kumimoji="0" lang="en-US" sz="1100" b="0" i="0" u="none" strike="noStrike" kern="1200" cap="none" spc="0" normalizeH="0" baseline="0" noProof="0">
              <a:ln>
                <a:noFill/>
              </a:ln>
              <a:solidFill>
                <a:srgbClr val="000000"/>
              </a:solidFill>
              <a:effectLst/>
              <a:uLnTx/>
              <a:uFillTx/>
              <a:latin typeface="72 Brand Medium"/>
              <a:ea typeface="+mn-ea"/>
              <a:cs typeface="+mn-cs"/>
            </a:endParaRPr>
          </a:p>
        </p:txBody>
      </p:sp>
      <p:sp>
        <p:nvSpPr>
          <p:cNvPr id="16" name="Abgerundetes Rechteck 1">
            <a:extLst>
              <a:ext uri="{FF2B5EF4-FFF2-40B4-BE49-F238E27FC236}">
                <a16:creationId xmlns:a16="http://schemas.microsoft.com/office/drawing/2014/main" id="{95643099-E858-78B2-C1BF-6F9F70421738}"/>
              </a:ext>
            </a:extLst>
          </p:cNvPr>
          <p:cNvSpPr/>
          <p:nvPr/>
        </p:nvSpPr>
        <p:spPr bwMode="gray">
          <a:xfrm>
            <a:off x="8327223" y="4201173"/>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Design time tools</a:t>
            </a:r>
          </a:p>
        </p:txBody>
      </p:sp>
      <p:sp>
        <p:nvSpPr>
          <p:cNvPr id="17" name="Abgerundetes Rechteck 1">
            <a:extLst>
              <a:ext uri="{FF2B5EF4-FFF2-40B4-BE49-F238E27FC236}">
                <a16:creationId xmlns:a16="http://schemas.microsoft.com/office/drawing/2014/main" id="{6B110EA4-D245-1D23-E9A1-4DD69C117B01}"/>
              </a:ext>
            </a:extLst>
          </p:cNvPr>
          <p:cNvSpPr/>
          <p:nvPr/>
        </p:nvSpPr>
        <p:spPr bwMode="gray">
          <a:xfrm>
            <a:off x="8322542" y="3586969"/>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Specific Tenant Policies</a:t>
            </a:r>
          </a:p>
        </p:txBody>
      </p:sp>
      <p:sp>
        <p:nvSpPr>
          <p:cNvPr id="18" name="Abgerundetes Rechteck 1">
            <a:extLst>
              <a:ext uri="{FF2B5EF4-FFF2-40B4-BE49-F238E27FC236}">
                <a16:creationId xmlns:a16="http://schemas.microsoft.com/office/drawing/2014/main" id="{8564F6E9-21B2-90C6-A3B9-9DA18C6048AF}"/>
              </a:ext>
            </a:extLst>
          </p:cNvPr>
          <p:cNvSpPr/>
          <p:nvPr/>
        </p:nvSpPr>
        <p:spPr bwMode="gray">
          <a:xfrm>
            <a:off x="8322541" y="2959952"/>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End User Grants</a:t>
            </a:r>
          </a:p>
        </p:txBody>
      </p:sp>
      <p:sp>
        <p:nvSpPr>
          <p:cNvPr id="12" name="Rectangle: Rounded Corners 1">
            <a:extLst>
              <a:ext uri="{FF2B5EF4-FFF2-40B4-BE49-F238E27FC236}">
                <a16:creationId xmlns:a16="http://schemas.microsoft.com/office/drawing/2014/main" id="{AE31D448-B9F5-5E49-F500-42FBB66ECC0A}"/>
              </a:ext>
            </a:extLst>
          </p:cNvPr>
          <p:cNvSpPr/>
          <p:nvPr/>
        </p:nvSpPr>
        <p:spPr bwMode="auto">
          <a:xfrm>
            <a:off x="9912289" y="4474706"/>
            <a:ext cx="1354009" cy="259497"/>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Purchase Order</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
        <p:nvSpPr>
          <p:cNvPr id="19" name="Rectangle: Rounded Corners 1">
            <a:extLst>
              <a:ext uri="{FF2B5EF4-FFF2-40B4-BE49-F238E27FC236}">
                <a16:creationId xmlns:a16="http://schemas.microsoft.com/office/drawing/2014/main" id="{808FD138-4940-9D71-FAB1-776EEDACB7F0}"/>
              </a:ext>
            </a:extLst>
          </p:cNvPr>
          <p:cNvSpPr/>
          <p:nvPr/>
        </p:nvSpPr>
        <p:spPr bwMode="auto">
          <a:xfrm>
            <a:off x="9912289" y="3844668"/>
            <a:ext cx="1354009" cy="259497"/>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Vendor Selector</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
        <p:nvSpPr>
          <p:cNvPr id="20" name="Rectangle: Rounded Corners 1">
            <a:extLst>
              <a:ext uri="{FF2B5EF4-FFF2-40B4-BE49-F238E27FC236}">
                <a16:creationId xmlns:a16="http://schemas.microsoft.com/office/drawing/2014/main" id="{7034B794-0DF3-89ED-D47C-53A60950D1BF}"/>
              </a:ext>
            </a:extLst>
          </p:cNvPr>
          <p:cNvSpPr/>
          <p:nvPr/>
        </p:nvSpPr>
        <p:spPr bwMode="auto">
          <a:xfrm>
            <a:off x="9965662" y="3235116"/>
            <a:ext cx="1354009" cy="259497"/>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Google Calendar</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Tree>
    <p:extLst>
      <p:ext uri="{BB962C8B-B14F-4D97-AF65-F5344CB8AC3E}">
        <p14:creationId xmlns:p14="http://schemas.microsoft.com/office/powerpoint/2010/main" val="315905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6" presetClass="emph" presetSubtype="0" accel="100000" autoRev="1" fill="hold" grpId="1" nodeType="withEffect">
                                  <p:stCondLst>
                                    <p:cond delay="0"/>
                                  </p:stCondLst>
                                  <p:childTnLst>
                                    <p:animScale>
                                      <p:cBhvr>
                                        <p:cTn id="9" dur="400" fill="hold"/>
                                        <p:tgtEl>
                                          <p:spTgt spid="4"/>
                                        </p:tgtEl>
                                      </p:cBhvr>
                                      <p:by x="120000" y="120000"/>
                                    </p:animScale>
                                  </p:childTnLst>
                                </p:cTn>
                              </p:par>
                              <p:par>
                                <p:cTn id="10" presetID="10" presetClass="entr" presetSubtype="0"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childTnLst>
                                </p:cTn>
                              </p:par>
                              <p:par>
                                <p:cTn id="13" presetID="35" presetClass="path" presetSubtype="0" decel="100000" fill="hold" grpId="1" nodeType="withEffect">
                                  <p:stCondLst>
                                    <p:cond delay="400"/>
                                  </p:stCondLst>
                                  <p:childTnLst>
                                    <p:animMotion origin="layout" path="M 1.39026E-6 1.11111E-6 L -0.01172 1.11111E-6 " pathEditMode="relative" rAng="0" ptsTypes="AA">
                                      <p:cBhvr>
                                        <p:cTn id="14" dur="400" spd="-100000" fill="hold"/>
                                        <p:tgtEl>
                                          <p:spTgt spid="5"/>
                                        </p:tgtEl>
                                        <p:attrNameLst>
                                          <p:attrName>ppt_x</p:attrName>
                                          <p:attrName>ppt_y</p:attrName>
                                        </p:attrNameLst>
                                      </p:cBhvr>
                                      <p:rCtr x="-586" y="0"/>
                                    </p:animMotion>
                                  </p:childTnLst>
                                </p:cTn>
                              </p:par>
                              <p:par>
                                <p:cTn id="15" presetID="10" presetClass="entr" presetSubtype="0"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childTnLst>
                                </p:cTn>
                              </p:par>
                              <p:par>
                                <p:cTn id="18" presetID="6" presetClass="emph" presetSubtype="0" accel="100000" autoRev="1" fill="hold" grpId="1" nodeType="withEffect">
                                  <p:stCondLst>
                                    <p:cond delay="200"/>
                                  </p:stCondLst>
                                  <p:childTnLst>
                                    <p:animScale>
                                      <p:cBhvr>
                                        <p:cTn id="19" dur="400" fill="hold"/>
                                        <p:tgtEl>
                                          <p:spTgt spid="6"/>
                                        </p:tgtEl>
                                      </p:cBhvr>
                                      <p:by x="120000" y="120000"/>
                                    </p:animScale>
                                  </p:childTnLst>
                                </p:cTn>
                              </p:par>
                              <p:par>
                                <p:cTn id="20" presetID="10" presetClass="entr" presetSubtype="0" fill="hold" grpId="0"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35" presetClass="path" presetSubtype="0" decel="100000" fill="hold" grpId="1" nodeType="withEffect">
                                  <p:stCondLst>
                                    <p:cond delay="600"/>
                                  </p:stCondLst>
                                  <p:childTnLst>
                                    <p:animMotion origin="layout" path="M 4.12132E-6 4.44444E-6 L -0.01172 4.44444E-6 " pathEditMode="relative" rAng="0" ptsTypes="AA">
                                      <p:cBhvr>
                                        <p:cTn id="24" dur="400" spd="-100000" fill="hold"/>
                                        <p:tgtEl>
                                          <p:spTgt spid="8"/>
                                        </p:tgtEl>
                                        <p:attrNameLst>
                                          <p:attrName>ppt_x</p:attrName>
                                          <p:attrName>ppt_y</p:attrName>
                                        </p:attrNameLst>
                                      </p:cBhvr>
                                      <p:rCtr x="-586" y="0"/>
                                    </p:animMotion>
                                  </p:childTnLst>
                                </p:cTn>
                              </p:par>
                              <p:par>
                                <p:cTn id="25" presetID="10" presetClass="entr" presetSubtype="0" fill="hold" grpId="0" nodeType="withEffect">
                                  <p:stCondLst>
                                    <p:cond delay="8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par>
                                <p:cTn id="28" presetID="6" presetClass="emph" presetSubtype="0" accel="100000" autoRev="1" fill="hold" grpId="1" nodeType="withEffect">
                                  <p:stCondLst>
                                    <p:cond delay="400"/>
                                  </p:stCondLst>
                                  <p:childTnLst>
                                    <p:animScale>
                                      <p:cBhvr>
                                        <p:cTn id="29" dur="400" fill="hold"/>
                                        <p:tgtEl>
                                          <p:spTgt spid="7"/>
                                        </p:tgtEl>
                                      </p:cBhvr>
                                      <p:by x="120000" y="120000"/>
                                    </p:animScale>
                                  </p:childTnLst>
                                </p:cTn>
                              </p:par>
                              <p:par>
                                <p:cTn id="30" presetID="10" presetClass="entr" presetSubtype="0" fill="hold" grpId="0" nodeType="withEffect">
                                  <p:stCondLst>
                                    <p:cond delay="8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400"/>
                                        <p:tgtEl>
                                          <p:spTgt spid="9"/>
                                        </p:tgtEl>
                                      </p:cBhvr>
                                    </p:animEffect>
                                  </p:childTnLst>
                                </p:cTn>
                              </p:par>
                              <p:par>
                                <p:cTn id="33" presetID="35" presetClass="path" presetSubtype="0" decel="100000" fill="hold" grpId="1" nodeType="withEffect">
                                  <p:stCondLst>
                                    <p:cond delay="800"/>
                                  </p:stCondLst>
                                  <p:childTnLst>
                                    <p:animMotion origin="layout" path="M 2.43426E-6 -3.7037E-6 L -0.01172 -3.7037E-6 " pathEditMode="relative" rAng="0" ptsTypes="AA">
                                      <p:cBhvr>
                                        <p:cTn id="34" dur="400" spd="-100000" fill="hold"/>
                                        <p:tgtEl>
                                          <p:spTgt spid="9"/>
                                        </p:tgtEl>
                                        <p:attrNameLst>
                                          <p:attrName>ppt_x</p:attrName>
                                          <p:attrName>ppt_y</p:attrName>
                                        </p:attrNameLst>
                                      </p:cBhvr>
                                      <p:rCtr x="-586" y="0"/>
                                    </p:animMotion>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p:bldP spid="8" grpId="1"/>
      <p:bldP spid="9" grpId="0"/>
      <p:bldP spid="9" grpId="1"/>
      <p:bldP spid="12"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a:xfrm>
            <a:off x="504000" y="505381"/>
            <a:ext cx="11186476" cy="369332"/>
          </a:xfrm>
        </p:spPr>
        <p:txBody>
          <a:bodyPr/>
          <a:lstStyle/>
          <a:p>
            <a:r>
              <a:rPr lang="en-US"/>
              <a:t>Agenda</a:t>
            </a:r>
          </a:p>
        </p:txBody>
      </p:sp>
      <p:sp>
        <p:nvSpPr>
          <p:cNvPr id="3" name="Agenda items"/>
          <p:cNvSpPr>
            <a:spLocks noGrp="1"/>
          </p:cNvSpPr>
          <p:nvPr>
            <p:ph type="body" sz="quarter" idx="11"/>
          </p:nvPr>
        </p:nvSpPr>
        <p:spPr bwMode="gray">
          <a:xfrm>
            <a:off x="504000" y="1548000"/>
            <a:ext cx="11186477" cy="4787900"/>
          </a:xfrm>
        </p:spPr>
        <p:txBody>
          <a:bodyPr>
            <a:noAutofit/>
          </a:bodyPr>
          <a:lstStyle/>
          <a:p>
            <a:pPr lvl="1"/>
            <a:r>
              <a:rPr lang="en-US" sz="2400"/>
              <a:t>Why Identity for AI Agents? </a:t>
            </a:r>
            <a:br>
              <a:rPr lang="en-US" sz="2400"/>
            </a:br>
            <a:endParaRPr lang="en-US" sz="2400"/>
          </a:p>
          <a:p>
            <a:pPr lvl="1"/>
            <a:r>
              <a:rPr lang="en-US" sz="2400"/>
              <a:t>Our Vision </a:t>
            </a:r>
          </a:p>
          <a:p>
            <a:pPr lvl="1"/>
            <a:endParaRPr lang="en-US" sz="2400"/>
          </a:p>
          <a:p>
            <a:pPr lvl="1"/>
            <a:r>
              <a:rPr lang="en-US" sz="2400"/>
              <a:t>Glossary</a:t>
            </a:r>
          </a:p>
          <a:p>
            <a:pPr lvl="1"/>
            <a:endParaRPr lang="en-US" sz="2400"/>
          </a:p>
          <a:p>
            <a:pPr lvl="1"/>
            <a:r>
              <a:rPr lang="en-US" sz="2400"/>
              <a:t>What do we need to build &amp; how?</a:t>
            </a:r>
          </a:p>
          <a:p>
            <a:pPr lvl="1"/>
            <a:endParaRPr lang="en-US" sz="2400"/>
          </a:p>
          <a:p>
            <a:pPr lvl="1"/>
            <a:r>
              <a:rPr lang="en-US" sz="2400"/>
              <a:t>How do we monetize it?</a:t>
            </a:r>
          </a:p>
          <a:p>
            <a:pPr marL="0" lvl="1" indent="0">
              <a:buNone/>
            </a:pPr>
            <a:endParaRPr lang="en-US" sz="2400"/>
          </a:p>
          <a:p>
            <a:pPr marL="0" lvl="1" indent="0">
              <a:buNone/>
            </a:pPr>
            <a:endParaRPr lang="en-US" sz="2400"/>
          </a:p>
          <a:p>
            <a:pPr marL="0" lvl="1" indent="0">
              <a:buNone/>
            </a:pPr>
            <a:endParaRPr lang="en-US"/>
          </a:p>
        </p:txBody>
      </p:sp>
    </p:spTree>
    <p:custDataLst>
      <p:custData r:id="rId1"/>
      <p:custData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3">
            <a:extLst>
              <a:ext uri="{FF2B5EF4-FFF2-40B4-BE49-F238E27FC236}">
                <a16:creationId xmlns:a16="http://schemas.microsoft.com/office/drawing/2014/main" id="{2BAA1C6B-7A98-5550-96E6-1742AAC01985}"/>
              </a:ext>
            </a:extLst>
          </p:cNvPr>
          <p:cNvSpPr/>
          <p:nvPr/>
        </p:nvSpPr>
        <p:spPr bwMode="gray">
          <a:xfrm>
            <a:off x="589118" y="2478504"/>
            <a:ext cx="2896011" cy="2394664"/>
          </a:xfrm>
          <a:prstGeom prst="roundRect">
            <a:avLst>
              <a:gd name="adj" fmla="val 1499"/>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61" tIns="35982" rIns="89861" bIns="35945" numCol="1" spcCol="0" rtlCol="0" fromWordArt="0" anchor="t" anchorCtr="0" forceAA="0" compatLnSpc="1">
            <a:prstTxWarp prst="textNoShape">
              <a:avLst/>
            </a:prstTxWarp>
            <a:noAutofit/>
          </a:body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Medium"/>
                <a:ea typeface="+mn-ea"/>
                <a:cs typeface="+mn-cs"/>
              </a:rPr>
              <a:t>Persona</a:t>
            </a:r>
          </a:p>
        </p:txBody>
      </p:sp>
      <p:sp>
        <p:nvSpPr>
          <p:cNvPr id="11" name="Abgerundetes Rechteck 64">
            <a:extLst>
              <a:ext uri="{FF2B5EF4-FFF2-40B4-BE49-F238E27FC236}">
                <a16:creationId xmlns:a16="http://schemas.microsoft.com/office/drawing/2014/main" id="{3A4FD648-78AD-2BD6-9209-DFE0FA0382AC}"/>
              </a:ext>
            </a:extLst>
          </p:cNvPr>
          <p:cNvSpPr/>
          <p:nvPr/>
        </p:nvSpPr>
        <p:spPr bwMode="gray">
          <a:xfrm flipH="1">
            <a:off x="1074310" y="2814796"/>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End User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13" name="Abgerundetes Rechteck 64">
            <a:extLst>
              <a:ext uri="{FF2B5EF4-FFF2-40B4-BE49-F238E27FC236}">
                <a16:creationId xmlns:a16="http://schemas.microsoft.com/office/drawing/2014/main" id="{D29092F4-31D5-DA79-D8D9-5D2D2AE147BC}"/>
              </a:ext>
            </a:extLst>
          </p:cNvPr>
          <p:cNvSpPr/>
          <p:nvPr/>
        </p:nvSpPr>
        <p:spPr bwMode="gray">
          <a:xfrm flipH="1">
            <a:off x="1074310" y="3493135"/>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IT Admin</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14" name="Abgerundetes Rechteck 64">
            <a:extLst>
              <a:ext uri="{FF2B5EF4-FFF2-40B4-BE49-F238E27FC236}">
                <a16:creationId xmlns:a16="http://schemas.microsoft.com/office/drawing/2014/main" id="{00653361-A9F3-7177-094A-64350C35AFA1}"/>
              </a:ext>
            </a:extLst>
          </p:cNvPr>
          <p:cNvSpPr/>
          <p:nvPr/>
        </p:nvSpPr>
        <p:spPr bwMode="gray">
          <a:xfrm flipH="1">
            <a:off x="1074310" y="4107340"/>
            <a:ext cx="3818424" cy="550069"/>
          </a:xfrm>
          <a:prstGeom prst="roundRect">
            <a:avLst>
              <a:gd name="adj" fmla="val 6161"/>
            </a:avLst>
          </a:prstGeom>
          <a:noFill/>
          <a:ln w="19050" algn="ctr">
            <a:gradFill>
              <a:gsLst>
                <a:gs pos="0">
                  <a:schemeClr val="tx2"/>
                </a:gs>
                <a:gs pos="80000">
                  <a:schemeClr val="bg1"/>
                </a:gs>
              </a:gsLst>
              <a:lin ang="10800000" scaled="0"/>
            </a:gradFill>
            <a:miter lim="800000"/>
            <a:headEnd/>
            <a:tailEnd/>
          </a:ln>
        </p:spPr>
        <p:txBody>
          <a:bodyPr lIns="143963" tIns="71943" rIns="89931" bIns="71943" rtlCol="0" anchor="ct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1200" b="0" i="0" u="none" strike="noStrike" kern="0" cap="none" spc="0" normalizeH="0" baseline="0" noProof="0">
                <a:ln>
                  <a:noFill/>
                </a:ln>
                <a:solidFill>
                  <a:srgbClr val="1B90FF"/>
                </a:solidFill>
                <a:effectLst/>
                <a:uLnTx/>
                <a:uFillTx/>
                <a:latin typeface="72 Brand Medium"/>
                <a:ea typeface="+mn-ea"/>
                <a:cs typeface="+mn-cs"/>
              </a:rPr>
              <a:t>Agent Developer</a:t>
            </a:r>
            <a:endParaRPr kumimoji="0" lang="en-US" sz="1200" b="0" i="0" u="none" strike="noStrike" kern="0" cap="none" spc="0" normalizeH="0" baseline="0" noProof="0">
              <a:ln>
                <a:noFill/>
              </a:ln>
              <a:solidFill>
                <a:srgbClr val="1B90FF"/>
              </a:solidFill>
              <a:effectLst/>
              <a:uLnTx/>
              <a:uFillTx/>
              <a:latin typeface="72 Brand Light" panose="020B0304030603020204" pitchFamily="34" charset="0"/>
              <a:ea typeface="+mn-ea"/>
              <a:cs typeface="+mn-cs"/>
            </a:endParaRPr>
          </a:p>
        </p:txBody>
      </p:sp>
      <p:sp>
        <p:nvSpPr>
          <p:cNvPr id="2" name="Title 1">
            <a:extLst>
              <a:ext uri="{FF2B5EF4-FFF2-40B4-BE49-F238E27FC236}">
                <a16:creationId xmlns:a16="http://schemas.microsoft.com/office/drawing/2014/main" id="{84808016-8142-0973-7D06-99484A809F41}"/>
              </a:ext>
            </a:extLst>
          </p:cNvPr>
          <p:cNvSpPr>
            <a:spLocks noGrp="1"/>
          </p:cNvSpPr>
          <p:nvPr>
            <p:ph type="title"/>
          </p:nvPr>
        </p:nvSpPr>
        <p:spPr/>
        <p:txBody>
          <a:bodyPr/>
          <a:lstStyle/>
          <a:p>
            <a:r>
              <a:rPr lang="en-US"/>
              <a:t> Authorization Policies for AI Agents</a:t>
            </a:r>
          </a:p>
        </p:txBody>
      </p:sp>
      <p:sp>
        <p:nvSpPr>
          <p:cNvPr id="4" name="Abgerundetes Rechteck 404">
            <a:extLst>
              <a:ext uri="{FF2B5EF4-FFF2-40B4-BE49-F238E27FC236}">
                <a16:creationId xmlns:a16="http://schemas.microsoft.com/office/drawing/2014/main" id="{23DD6521-0347-0B48-418E-73EEDC801E2F}"/>
              </a:ext>
            </a:extLst>
          </p:cNvPr>
          <p:cNvSpPr/>
          <p:nvPr/>
        </p:nvSpPr>
        <p:spPr bwMode="gray">
          <a:xfrm>
            <a:off x="3787520" y="4114372"/>
            <a:ext cx="3564321" cy="550069"/>
          </a:xfrm>
          <a:prstGeom prst="roundRect">
            <a:avLst>
              <a:gd name="adj" fmla="val 10093"/>
            </a:avLst>
          </a:prstGeom>
          <a:solidFill>
            <a:srgbClr val="002A86"/>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5" name="Textfeld 411">
            <a:extLst>
              <a:ext uri="{FF2B5EF4-FFF2-40B4-BE49-F238E27FC236}">
                <a16:creationId xmlns:a16="http://schemas.microsoft.com/office/drawing/2014/main" id="{08EAF044-FEA2-9192-D36C-428B3AF73E49}"/>
              </a:ext>
            </a:extLst>
          </p:cNvPr>
          <p:cNvSpPr txBox="1"/>
          <p:nvPr/>
        </p:nvSpPr>
        <p:spPr>
          <a:xfrm>
            <a:off x="6084277" y="4290040"/>
            <a:ext cx="1093618" cy="184666"/>
          </a:xfrm>
          <a:prstGeom prst="rect">
            <a:avLst/>
          </a:prstGeom>
          <a:noFill/>
        </p:spPr>
        <p:txBody>
          <a:bodyPr wrap="squar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chemeClr val="bg1"/>
                </a:solidFill>
                <a:effectLst/>
                <a:uLnTx/>
                <a:uFillTx/>
                <a:latin typeface="72 Brand"/>
                <a:ea typeface="+mn-ea"/>
                <a:cs typeface="+mn-cs"/>
              </a:rPr>
              <a:t>Design Time</a:t>
            </a:r>
            <a:endParaRPr lang="de-DE" sz="1200" kern="0">
              <a:solidFill>
                <a:schemeClr val="bg1"/>
              </a:solidFill>
              <a:latin typeface="72 Brand" panose="020B0504030603020204" pitchFamily="34" charset="0"/>
              <a:ea typeface="Arial Unicode MS" pitchFamily="34" charset="-128"/>
              <a:cs typeface="Arial Unicode MS" pitchFamily="34" charset="-128"/>
            </a:endParaRPr>
          </a:p>
        </p:txBody>
      </p:sp>
      <p:sp>
        <p:nvSpPr>
          <p:cNvPr id="6" name="Abgerundetes Rechteck 405">
            <a:extLst>
              <a:ext uri="{FF2B5EF4-FFF2-40B4-BE49-F238E27FC236}">
                <a16:creationId xmlns:a16="http://schemas.microsoft.com/office/drawing/2014/main" id="{ECD3B58D-D944-14B3-62DA-58129C267EA4}"/>
              </a:ext>
            </a:extLst>
          </p:cNvPr>
          <p:cNvSpPr/>
          <p:nvPr/>
        </p:nvSpPr>
        <p:spPr bwMode="gray">
          <a:xfrm>
            <a:off x="4455830" y="3493135"/>
            <a:ext cx="2896011" cy="550069"/>
          </a:xfrm>
          <a:prstGeom prst="roundRect">
            <a:avLst>
              <a:gd name="adj" fmla="val 11971"/>
            </a:avLst>
          </a:prstGeom>
          <a:solidFill>
            <a:srgbClr val="0070F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7" name="Abgerundetes Rechteck 406">
            <a:extLst>
              <a:ext uri="{FF2B5EF4-FFF2-40B4-BE49-F238E27FC236}">
                <a16:creationId xmlns:a16="http://schemas.microsoft.com/office/drawing/2014/main" id="{A5FB21ED-1B65-ECFD-54CA-4FD71B15E9F0}"/>
              </a:ext>
            </a:extLst>
          </p:cNvPr>
          <p:cNvSpPr/>
          <p:nvPr/>
        </p:nvSpPr>
        <p:spPr bwMode="gray">
          <a:xfrm>
            <a:off x="5124140" y="2878931"/>
            <a:ext cx="2227701" cy="550069"/>
          </a:xfrm>
          <a:prstGeom prst="roundRect">
            <a:avLst>
              <a:gd name="adj" fmla="val 9154"/>
            </a:avLst>
          </a:prstGeom>
          <a:solidFill>
            <a:srgbClr val="89D1FF"/>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8" name="Textfeld 412">
            <a:extLst>
              <a:ext uri="{FF2B5EF4-FFF2-40B4-BE49-F238E27FC236}">
                <a16:creationId xmlns:a16="http://schemas.microsoft.com/office/drawing/2014/main" id="{C55F17C2-8FB0-E449-B272-5549938865A0}"/>
              </a:ext>
            </a:extLst>
          </p:cNvPr>
          <p:cNvSpPr txBox="1"/>
          <p:nvPr/>
        </p:nvSpPr>
        <p:spPr>
          <a:xfrm>
            <a:off x="6397232" y="3675836"/>
            <a:ext cx="780663" cy="184666"/>
          </a:xfrm>
          <a:prstGeom prst="rect">
            <a:avLst/>
          </a:prstGeom>
          <a:noFill/>
        </p:spPr>
        <p:txBody>
          <a:bodyPr wrap="non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chemeClr val="bg1"/>
                </a:solidFill>
                <a:effectLst/>
                <a:uLnTx/>
                <a:uFillTx/>
                <a:latin typeface="72 Brand"/>
                <a:ea typeface="+mn-ea"/>
                <a:cs typeface="+mn-cs"/>
              </a:rPr>
              <a:t>Install Time</a:t>
            </a:r>
            <a:endParaRPr lang="de-DE" sz="1200" kern="0">
              <a:solidFill>
                <a:schemeClr val="bg1"/>
              </a:solidFill>
              <a:latin typeface="72 Brand" panose="020B0504030603020204" pitchFamily="34" charset="0"/>
              <a:ea typeface="Arial Unicode MS" pitchFamily="34" charset="-128"/>
              <a:cs typeface="Arial Unicode MS" pitchFamily="34" charset="-128"/>
            </a:endParaRPr>
          </a:p>
        </p:txBody>
      </p:sp>
      <p:sp>
        <p:nvSpPr>
          <p:cNvPr id="9" name="Textfeld 413">
            <a:extLst>
              <a:ext uri="{FF2B5EF4-FFF2-40B4-BE49-F238E27FC236}">
                <a16:creationId xmlns:a16="http://schemas.microsoft.com/office/drawing/2014/main" id="{5B5401D1-E6E5-FA4C-C34C-448C1A36FCF6}"/>
              </a:ext>
            </a:extLst>
          </p:cNvPr>
          <p:cNvSpPr txBox="1"/>
          <p:nvPr/>
        </p:nvSpPr>
        <p:spPr>
          <a:xfrm>
            <a:off x="6610432" y="3061632"/>
            <a:ext cx="567463" cy="184666"/>
          </a:xfrm>
          <a:prstGeom prst="rect">
            <a:avLst/>
          </a:prstGeom>
          <a:noFill/>
        </p:spPr>
        <p:txBody>
          <a:bodyPr wrap="none" lIns="0" tIns="0" rIns="0" bIns="0" rtlCol="0">
            <a:spAutoFit/>
          </a:bodyPr>
          <a:lstStyle/>
          <a:p>
            <a:pPr algn="r" fontAlgn="base">
              <a:spcBef>
                <a:spcPct val="50000"/>
              </a:spcBef>
              <a:spcAft>
                <a:spcPct val="0"/>
              </a:spcAft>
              <a:buClr>
                <a:schemeClr val="tx1"/>
              </a:buClr>
              <a:buSzPct val="100000"/>
            </a:pPr>
            <a:r>
              <a:rPr kumimoji="0" lang="en-US" sz="1200" b="0" i="0" u="none" strike="noStrike" kern="1200" cap="none" spc="0" normalizeH="0" baseline="0" noProof="0">
                <a:ln>
                  <a:noFill/>
                </a:ln>
                <a:solidFill>
                  <a:srgbClr val="002A86"/>
                </a:solidFill>
                <a:effectLst/>
                <a:uLnTx/>
                <a:uFillTx/>
                <a:latin typeface="72 Brand"/>
              </a:rPr>
              <a:t>Runtime</a:t>
            </a:r>
            <a:endParaRPr lang="de-DE" sz="12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15" name="Rounded Rectangle 23">
            <a:extLst>
              <a:ext uri="{FF2B5EF4-FFF2-40B4-BE49-F238E27FC236}">
                <a16:creationId xmlns:a16="http://schemas.microsoft.com/office/drawing/2014/main" id="{C117E111-296C-ADE0-508F-AA7F0771FDD3}"/>
              </a:ext>
            </a:extLst>
          </p:cNvPr>
          <p:cNvSpPr/>
          <p:nvPr/>
        </p:nvSpPr>
        <p:spPr bwMode="gray">
          <a:xfrm>
            <a:off x="8024061" y="2478504"/>
            <a:ext cx="2896011" cy="2394664"/>
          </a:xfrm>
          <a:prstGeom prst="roundRect">
            <a:avLst>
              <a:gd name="adj" fmla="val 1499"/>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61" tIns="35982" rIns="89861" bIns="35945" numCol="1" spcCol="0" rtlCol="0" fromWordArt="0" anchor="t" anchorCtr="0" forceAA="0" compatLnSpc="1">
            <a:prstTxWarp prst="textNoShape">
              <a:avLst/>
            </a:prstTxWarp>
            <a:noAutofit/>
          </a:bodyPr>
          <a:lstStyle/>
          <a:p>
            <a:pPr marL="0" marR="0" lvl="0" indent="0" algn="l" defTabSz="1088122" rtl="0" eaLnBrk="1" fontAlgn="auto" latinLnBrk="0" hangingPunct="1">
              <a:lnSpc>
                <a:spcPct val="100000"/>
              </a:lnSpc>
              <a:spcBef>
                <a:spcPts val="0"/>
              </a:spcBef>
              <a:spcAft>
                <a:spcPts val="0"/>
              </a:spcAft>
              <a:buClrTx/>
              <a:buSzTx/>
              <a:buFontTx/>
              <a:buNone/>
              <a:tabLst/>
              <a:defRPr/>
            </a:pPr>
            <a:r>
              <a:rPr lang="en-US" sz="1100" err="1">
                <a:solidFill>
                  <a:srgbClr val="000000"/>
                </a:solidFill>
                <a:latin typeface="72 Brand Medium"/>
              </a:rPr>
              <a:t>AuthZ</a:t>
            </a:r>
            <a:r>
              <a:rPr lang="en-US" sz="1100">
                <a:solidFill>
                  <a:srgbClr val="000000"/>
                </a:solidFill>
                <a:latin typeface="72 Brand Medium"/>
              </a:rPr>
              <a:t> Policies</a:t>
            </a:r>
            <a:endParaRPr kumimoji="0" lang="en-US" sz="1100" b="0" i="0" u="none" strike="noStrike" kern="1200" cap="none" spc="0" normalizeH="0" baseline="0" noProof="0">
              <a:ln>
                <a:noFill/>
              </a:ln>
              <a:solidFill>
                <a:srgbClr val="000000"/>
              </a:solidFill>
              <a:effectLst/>
              <a:uLnTx/>
              <a:uFillTx/>
              <a:latin typeface="72 Brand Medium"/>
              <a:ea typeface="+mn-ea"/>
              <a:cs typeface="+mn-cs"/>
            </a:endParaRPr>
          </a:p>
        </p:txBody>
      </p:sp>
      <p:sp>
        <p:nvSpPr>
          <p:cNvPr id="16" name="Abgerundetes Rechteck 1">
            <a:extLst>
              <a:ext uri="{FF2B5EF4-FFF2-40B4-BE49-F238E27FC236}">
                <a16:creationId xmlns:a16="http://schemas.microsoft.com/office/drawing/2014/main" id="{6BC9FDAA-FA06-8D05-330C-AD22869C7EF8}"/>
              </a:ext>
            </a:extLst>
          </p:cNvPr>
          <p:cNvSpPr/>
          <p:nvPr/>
        </p:nvSpPr>
        <p:spPr bwMode="gray">
          <a:xfrm>
            <a:off x="8327223" y="4201173"/>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Static Policies</a:t>
            </a:r>
          </a:p>
        </p:txBody>
      </p:sp>
      <p:sp>
        <p:nvSpPr>
          <p:cNvPr id="17" name="Abgerundetes Rechteck 1">
            <a:extLst>
              <a:ext uri="{FF2B5EF4-FFF2-40B4-BE49-F238E27FC236}">
                <a16:creationId xmlns:a16="http://schemas.microsoft.com/office/drawing/2014/main" id="{102E03D1-42F7-F960-D03B-AA81E306E177}"/>
              </a:ext>
            </a:extLst>
          </p:cNvPr>
          <p:cNvSpPr/>
          <p:nvPr/>
        </p:nvSpPr>
        <p:spPr bwMode="gray">
          <a:xfrm>
            <a:off x="8322542" y="3586969"/>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Extensions and Customizations</a:t>
            </a:r>
          </a:p>
        </p:txBody>
      </p:sp>
      <p:sp>
        <p:nvSpPr>
          <p:cNvPr id="18" name="Abgerundetes Rechteck 1">
            <a:extLst>
              <a:ext uri="{FF2B5EF4-FFF2-40B4-BE49-F238E27FC236}">
                <a16:creationId xmlns:a16="http://schemas.microsoft.com/office/drawing/2014/main" id="{21C35AF1-9713-2C1D-BBFA-89E7B882A8BF}"/>
              </a:ext>
            </a:extLst>
          </p:cNvPr>
          <p:cNvSpPr/>
          <p:nvPr/>
        </p:nvSpPr>
        <p:spPr bwMode="gray">
          <a:xfrm>
            <a:off x="8322541" y="2959952"/>
            <a:ext cx="2266753" cy="362399"/>
          </a:xfrm>
          <a:prstGeom prst="roundRect">
            <a:avLst>
              <a:gd name="adj" fmla="val 14014"/>
            </a:avLst>
          </a:prstGeom>
          <a:solidFill>
            <a:srgbClr val="D1EFFF"/>
          </a:solidFill>
          <a:ln w="25400" algn="ctr">
            <a:noFill/>
            <a:miter lim="800000"/>
            <a:headEnd/>
            <a:tailEnd/>
          </a:ln>
          <a:effectLst/>
        </p:spPr>
        <p:txBody>
          <a:bodyPr lIns="143963" tIns="71981" rIns="89954" bIns="71962" rtlCol="0" anchor="ctr" anchorCtr="0"/>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72 Brand Medium"/>
                <a:ea typeface="Arial Unicode MS" pitchFamily="34" charset="-128"/>
                <a:cs typeface="Arial Unicode MS" pitchFamily="34" charset="-128"/>
              </a:rPr>
              <a:t>End User Tools</a:t>
            </a:r>
          </a:p>
        </p:txBody>
      </p:sp>
      <p:sp>
        <p:nvSpPr>
          <p:cNvPr id="12" name="Rectangle: Rounded Corners 1">
            <a:extLst>
              <a:ext uri="{FF2B5EF4-FFF2-40B4-BE49-F238E27FC236}">
                <a16:creationId xmlns:a16="http://schemas.microsoft.com/office/drawing/2014/main" id="{AA1DE5E9-FB28-8165-0092-4944517CF62C}"/>
              </a:ext>
            </a:extLst>
          </p:cNvPr>
          <p:cNvSpPr/>
          <p:nvPr/>
        </p:nvSpPr>
        <p:spPr bwMode="auto">
          <a:xfrm>
            <a:off x="9912289" y="4474706"/>
            <a:ext cx="1569797" cy="259497"/>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Only Basic Information</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
        <p:nvSpPr>
          <p:cNvPr id="19" name="Rectangle: Rounded Corners 1">
            <a:extLst>
              <a:ext uri="{FF2B5EF4-FFF2-40B4-BE49-F238E27FC236}">
                <a16:creationId xmlns:a16="http://schemas.microsoft.com/office/drawing/2014/main" id="{0D07FA71-148C-CB86-91F3-993576ED7833}"/>
              </a:ext>
            </a:extLst>
          </p:cNvPr>
          <p:cNvSpPr/>
          <p:nvPr/>
        </p:nvSpPr>
        <p:spPr bwMode="auto">
          <a:xfrm>
            <a:off x="9864544" y="3860503"/>
            <a:ext cx="1569797" cy="253870"/>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Only HR department</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
        <p:nvSpPr>
          <p:cNvPr id="20" name="Rectangle: Rounded Corners 1">
            <a:extLst>
              <a:ext uri="{FF2B5EF4-FFF2-40B4-BE49-F238E27FC236}">
                <a16:creationId xmlns:a16="http://schemas.microsoft.com/office/drawing/2014/main" id="{8775B906-A4C2-2279-7E23-68CFD1A95D6A}"/>
              </a:ext>
            </a:extLst>
          </p:cNvPr>
          <p:cNvSpPr/>
          <p:nvPr/>
        </p:nvSpPr>
        <p:spPr bwMode="auto">
          <a:xfrm>
            <a:off x="9863003" y="3211137"/>
            <a:ext cx="1569797" cy="375831"/>
          </a:xfrm>
          <a:prstGeom prst="roundRect">
            <a:avLst>
              <a:gd name="adj" fmla="val 50000"/>
            </a:avLst>
          </a:pr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72 Brand Medium" panose="020B0604030603020204" pitchFamily="34" charset="0"/>
                <a:cs typeface="72" panose="020B0503030000000003" pitchFamily="34" charset="0"/>
              </a:rPr>
              <a:t>Grant Access to my </a:t>
            </a:r>
            <a:br>
              <a:rPr lang="en-US" sz="1100" kern="0">
                <a:solidFill>
                  <a:schemeClr val="bg1"/>
                </a:solidFill>
                <a:latin typeface="72 Brand Medium" panose="020B0604030603020204" pitchFamily="34" charset="0"/>
                <a:cs typeface="72" panose="020B0503030000000003" pitchFamily="34" charset="0"/>
              </a:rPr>
            </a:br>
            <a:r>
              <a:rPr lang="en-US" sz="1100" kern="0">
                <a:solidFill>
                  <a:schemeClr val="bg1"/>
                </a:solidFill>
                <a:latin typeface="72 Brand Medium" panose="020B0604030603020204" pitchFamily="34" charset="0"/>
                <a:cs typeface="72" panose="020B0503030000000003" pitchFamily="34" charset="0"/>
              </a:rPr>
              <a:t>direct employees</a:t>
            </a:r>
            <a:endParaRPr kumimoji="0" lang="en-US" sz="1100" b="0" i="0" u="none" strike="noStrike" kern="0" cap="none" spc="0" normalizeH="0" baseline="0" noProof="0">
              <a:ln>
                <a:noFill/>
              </a:ln>
              <a:solidFill>
                <a:schemeClr val="bg1"/>
              </a:solidFill>
              <a:effectLst/>
              <a:uLnTx/>
              <a:uFillTx/>
              <a:latin typeface="72 Brand Medium" panose="020B0604030603020204" pitchFamily="34" charset="0"/>
              <a:ea typeface="+mn-ea"/>
              <a:cs typeface="72" panose="020B0503030000000003" pitchFamily="34" charset="0"/>
            </a:endParaRPr>
          </a:p>
        </p:txBody>
      </p:sp>
    </p:spTree>
    <p:extLst>
      <p:ext uri="{BB962C8B-B14F-4D97-AF65-F5344CB8AC3E}">
        <p14:creationId xmlns:p14="http://schemas.microsoft.com/office/powerpoint/2010/main" val="33309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6" presetClass="emph" presetSubtype="0" accel="100000" autoRev="1" fill="hold" grpId="1" nodeType="withEffect">
                                  <p:stCondLst>
                                    <p:cond delay="0"/>
                                  </p:stCondLst>
                                  <p:childTnLst>
                                    <p:animScale>
                                      <p:cBhvr>
                                        <p:cTn id="9" dur="400" fill="hold"/>
                                        <p:tgtEl>
                                          <p:spTgt spid="4"/>
                                        </p:tgtEl>
                                      </p:cBhvr>
                                      <p:by x="120000" y="120000"/>
                                    </p:animScale>
                                  </p:childTnLst>
                                </p:cTn>
                              </p:par>
                              <p:par>
                                <p:cTn id="10" presetID="10" presetClass="entr" presetSubtype="0"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childTnLst>
                                </p:cTn>
                              </p:par>
                              <p:par>
                                <p:cTn id="13" presetID="35" presetClass="path" presetSubtype="0" decel="100000" fill="hold" grpId="1" nodeType="withEffect">
                                  <p:stCondLst>
                                    <p:cond delay="400"/>
                                  </p:stCondLst>
                                  <p:childTnLst>
                                    <p:animMotion origin="layout" path="M 1.39026E-6 1.11111E-6 L -0.01172 1.11111E-6 " pathEditMode="relative" rAng="0" ptsTypes="AA">
                                      <p:cBhvr>
                                        <p:cTn id="14" dur="400" spd="-100000" fill="hold"/>
                                        <p:tgtEl>
                                          <p:spTgt spid="5"/>
                                        </p:tgtEl>
                                        <p:attrNameLst>
                                          <p:attrName>ppt_x</p:attrName>
                                          <p:attrName>ppt_y</p:attrName>
                                        </p:attrNameLst>
                                      </p:cBhvr>
                                      <p:rCtr x="-586" y="0"/>
                                    </p:animMotion>
                                  </p:childTnLst>
                                </p:cTn>
                              </p:par>
                              <p:par>
                                <p:cTn id="15" presetID="10" presetClass="entr" presetSubtype="0"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childTnLst>
                                </p:cTn>
                              </p:par>
                              <p:par>
                                <p:cTn id="18" presetID="6" presetClass="emph" presetSubtype="0" accel="100000" autoRev="1" fill="hold" grpId="1" nodeType="withEffect">
                                  <p:stCondLst>
                                    <p:cond delay="200"/>
                                  </p:stCondLst>
                                  <p:childTnLst>
                                    <p:animScale>
                                      <p:cBhvr>
                                        <p:cTn id="19" dur="400" fill="hold"/>
                                        <p:tgtEl>
                                          <p:spTgt spid="6"/>
                                        </p:tgtEl>
                                      </p:cBhvr>
                                      <p:by x="120000" y="120000"/>
                                    </p:animScale>
                                  </p:childTnLst>
                                </p:cTn>
                              </p:par>
                              <p:par>
                                <p:cTn id="20" presetID="10" presetClass="entr" presetSubtype="0" fill="hold" grpId="0"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35" presetClass="path" presetSubtype="0" decel="100000" fill="hold" grpId="1" nodeType="withEffect">
                                  <p:stCondLst>
                                    <p:cond delay="600"/>
                                  </p:stCondLst>
                                  <p:childTnLst>
                                    <p:animMotion origin="layout" path="M 4.12132E-6 4.44444E-6 L -0.01172 4.44444E-6 " pathEditMode="relative" rAng="0" ptsTypes="AA">
                                      <p:cBhvr>
                                        <p:cTn id="24" dur="400" spd="-100000" fill="hold"/>
                                        <p:tgtEl>
                                          <p:spTgt spid="8"/>
                                        </p:tgtEl>
                                        <p:attrNameLst>
                                          <p:attrName>ppt_x</p:attrName>
                                          <p:attrName>ppt_y</p:attrName>
                                        </p:attrNameLst>
                                      </p:cBhvr>
                                      <p:rCtr x="-586" y="0"/>
                                    </p:animMotion>
                                  </p:childTnLst>
                                </p:cTn>
                              </p:par>
                              <p:par>
                                <p:cTn id="25" presetID="10" presetClass="entr" presetSubtype="0" fill="hold" grpId="0" nodeType="withEffect">
                                  <p:stCondLst>
                                    <p:cond delay="8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par>
                                <p:cTn id="28" presetID="6" presetClass="emph" presetSubtype="0" accel="100000" autoRev="1" fill="hold" grpId="1" nodeType="withEffect">
                                  <p:stCondLst>
                                    <p:cond delay="400"/>
                                  </p:stCondLst>
                                  <p:childTnLst>
                                    <p:animScale>
                                      <p:cBhvr>
                                        <p:cTn id="29" dur="400" fill="hold"/>
                                        <p:tgtEl>
                                          <p:spTgt spid="7"/>
                                        </p:tgtEl>
                                      </p:cBhvr>
                                      <p:by x="120000" y="120000"/>
                                    </p:animScale>
                                  </p:childTnLst>
                                </p:cTn>
                              </p:par>
                              <p:par>
                                <p:cTn id="30" presetID="10" presetClass="entr" presetSubtype="0" fill="hold" grpId="0" nodeType="withEffect">
                                  <p:stCondLst>
                                    <p:cond delay="8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400"/>
                                        <p:tgtEl>
                                          <p:spTgt spid="9"/>
                                        </p:tgtEl>
                                      </p:cBhvr>
                                    </p:animEffect>
                                  </p:childTnLst>
                                </p:cTn>
                              </p:par>
                              <p:par>
                                <p:cTn id="33" presetID="35" presetClass="path" presetSubtype="0" decel="100000" fill="hold" grpId="1" nodeType="withEffect">
                                  <p:stCondLst>
                                    <p:cond delay="800"/>
                                  </p:stCondLst>
                                  <p:childTnLst>
                                    <p:animMotion origin="layout" path="M 2.43426E-6 -3.7037E-6 L -0.01172 -3.7037E-6 " pathEditMode="relative" rAng="0" ptsTypes="AA">
                                      <p:cBhvr>
                                        <p:cTn id="34" dur="400" spd="-100000" fill="hold"/>
                                        <p:tgtEl>
                                          <p:spTgt spid="9"/>
                                        </p:tgtEl>
                                        <p:attrNameLst>
                                          <p:attrName>ppt_x</p:attrName>
                                          <p:attrName>ppt_y</p:attrName>
                                        </p:attrNameLst>
                                      </p:cBhvr>
                                      <p:rCtr x="-586" y="0"/>
                                    </p:animMotion>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p:bldP spid="8" grpId="1"/>
      <p:bldP spid="9" grpId="0"/>
      <p:bldP spid="9" grpId="1"/>
      <p:bldP spid="12"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6861A-C84C-B289-09E7-02A746E60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2F37E-A12E-5CE6-94A9-D942D6D3084A}"/>
              </a:ext>
            </a:extLst>
          </p:cNvPr>
          <p:cNvSpPr>
            <a:spLocks noGrp="1"/>
          </p:cNvSpPr>
          <p:nvPr>
            <p:ph type="ctrTitle"/>
          </p:nvPr>
        </p:nvSpPr>
        <p:spPr/>
        <p:txBody>
          <a:bodyPr/>
          <a:lstStyle/>
          <a:p>
            <a:r>
              <a:rPr lang="en-US"/>
              <a:t>So What do we need to build?</a:t>
            </a:r>
          </a:p>
        </p:txBody>
      </p:sp>
    </p:spTree>
    <p:extLst>
      <p:ext uri="{BB962C8B-B14F-4D97-AF65-F5344CB8AC3E}">
        <p14:creationId xmlns:p14="http://schemas.microsoft.com/office/powerpoint/2010/main" val="304714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DAA-FF03-0F1D-1335-AC9A1A8DDDAD}"/>
              </a:ext>
            </a:extLst>
          </p:cNvPr>
          <p:cNvSpPr txBox="1">
            <a:spLocks/>
          </p:cNvSpPr>
          <p:nvPr/>
        </p:nvSpPr>
        <p:spPr>
          <a:xfrm>
            <a:off x="420811" y="202248"/>
            <a:ext cx="11534298" cy="44050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18">
              <a:lnSpc>
                <a:spcPts val="3240"/>
              </a:lnSpc>
              <a:defRPr/>
            </a:pPr>
            <a:r>
              <a:rPr lang="en-US" sz="2800" b="1">
                <a:solidFill>
                  <a:srgbClr val="0076CB"/>
                </a:solidFill>
              </a:rPr>
              <a:t>Our Vision for Agentic Identity Management </a:t>
            </a:r>
          </a:p>
          <a:p>
            <a:pPr defTabSz="914318">
              <a:lnSpc>
                <a:spcPts val="3240"/>
              </a:lnSpc>
              <a:defRPr/>
            </a:pPr>
            <a:endParaRPr lang="en-US" sz="2400" b="1">
              <a:solidFill>
                <a:srgbClr val="0076CB"/>
              </a:solidFill>
              <a:latin typeface="72" panose="020B0503030000000003" pitchFamily="34" charset="0"/>
              <a:cs typeface="72" panose="020B0503030000000003" pitchFamily="34" charset="0"/>
            </a:endParaRPr>
          </a:p>
        </p:txBody>
      </p:sp>
      <p:sp>
        <p:nvSpPr>
          <p:cNvPr id="4" name="TextBox 3">
            <a:extLst>
              <a:ext uri="{FF2B5EF4-FFF2-40B4-BE49-F238E27FC236}">
                <a16:creationId xmlns:a16="http://schemas.microsoft.com/office/drawing/2014/main" id="{DD35CA0D-F4B3-1209-4434-60F2384720D5}"/>
              </a:ext>
            </a:extLst>
          </p:cNvPr>
          <p:cNvSpPr txBox="1"/>
          <p:nvPr/>
        </p:nvSpPr>
        <p:spPr>
          <a:xfrm>
            <a:off x="602295" y="517625"/>
            <a:ext cx="7418390" cy="6839758"/>
          </a:xfrm>
          <a:prstGeom prst="rect">
            <a:avLst/>
          </a:prstGeom>
          <a:noFill/>
        </p:spPr>
        <p:txBody>
          <a:bodyPr wrap="square" lIns="0" tIns="0" rIns="0" bIns="0" rtlCol="0" anchor="t">
            <a:spAutoFit/>
          </a:bodyPr>
          <a:lstStyle/>
          <a:p>
            <a:pPr defTabSz="1088449" fontAlgn="base">
              <a:buClr>
                <a:srgbClr val="F0AB00"/>
              </a:buClr>
              <a:buSzPct val="80000"/>
            </a:pPr>
            <a:endParaRPr lang="en-US" sz="1799" kern="0">
              <a:solidFill>
                <a:srgbClr val="000000"/>
              </a:solidFill>
              <a:latin typeface="72" panose="020B0503030000000003" pitchFamily="34" charset="0"/>
              <a:ea typeface="Arial Unicode MS" pitchFamily="34" charset="-128"/>
              <a:cs typeface="72" panose="020B0503030000000003" pitchFamily="34" charset="0"/>
            </a:endParaRPr>
          </a:p>
          <a:p>
            <a:pPr marL="285750" indent="-285750" fontAlgn="base">
              <a:buFont typeface="Arial" panose="020B0604020202020204" pitchFamily="34" charset="0"/>
              <a:buChar char="•"/>
            </a:pPr>
            <a:r>
              <a:rPr lang="en-US" sz="1600">
                <a:latin typeface="+mj-lt"/>
              </a:rPr>
              <a:t>The vision of Agentic Identity Management is to become a leading trusted foundation of our customers intelligent agent economy. </a:t>
            </a:r>
            <a:br>
              <a:rPr lang="en-US" sz="1600">
                <a:latin typeface="+mj-lt"/>
              </a:rPr>
            </a:br>
            <a:endParaRPr lang="en-US" sz="1600">
              <a:latin typeface="+mj-lt"/>
            </a:endParaRPr>
          </a:p>
          <a:p>
            <a:pPr marL="285750" indent="-285750" fontAlgn="base">
              <a:buFont typeface="Arial" panose="020B0604020202020204" pitchFamily="34" charset="0"/>
              <a:buChar char="•"/>
            </a:pPr>
            <a:r>
              <a:rPr lang="en-US" sz="1600">
                <a:latin typeface="+mj-lt"/>
              </a:rPr>
              <a:t>As AI agents evolve from simple tools into autonomous participants in systems, they must be held to the same or higher standards of transparency, accountability, and control as human actors.</a:t>
            </a:r>
            <a:br>
              <a:rPr lang="en-US" sz="1600">
                <a:latin typeface="+mj-lt"/>
              </a:rPr>
            </a:br>
            <a:r>
              <a:rPr lang="en-US" sz="1600">
                <a:latin typeface="+mj-lt"/>
              </a:rPr>
              <a:t> </a:t>
            </a:r>
          </a:p>
          <a:p>
            <a:pPr marL="285750" indent="-285750" fontAlgn="base">
              <a:buFont typeface="Arial" panose="020B0604020202020204" pitchFamily="34" charset="0"/>
              <a:buChar char="•"/>
            </a:pPr>
            <a:r>
              <a:rPr lang="en-US" sz="1600">
                <a:latin typeface="+mj-lt"/>
              </a:rPr>
              <a:t>We see AIAM not just as a security layer, but a foundational element in designing ethical, secure, and collaborative digital ecosystems where humans and machines work together with clarity, safety, and trust. </a:t>
            </a:r>
          </a:p>
          <a:p>
            <a:pPr marL="285750" indent="-285750" fontAlgn="base">
              <a:buFont typeface="Arial" panose="020B0604020202020204" pitchFamily="34" charset="0"/>
              <a:buChar char="•"/>
            </a:pPr>
            <a:endParaRPr lang="en-US" sz="1800">
              <a:latin typeface="+mj-lt"/>
            </a:endParaRPr>
          </a:p>
          <a:p>
            <a:pPr algn="l" rtl="0" fontAlgn="base"/>
            <a:r>
              <a:rPr lang="en-US" sz="1800" b="1" i="0">
                <a:solidFill>
                  <a:srgbClr val="000000"/>
                </a:solidFill>
                <a:effectLst/>
                <a:latin typeface="+mj-lt"/>
              </a:rPr>
              <a:t>SAP AIAM framework will: </a:t>
            </a:r>
            <a:br>
              <a:rPr lang="en-US" sz="1800" b="1" i="0">
                <a:solidFill>
                  <a:srgbClr val="000000"/>
                </a:solidFill>
                <a:effectLst/>
                <a:latin typeface="+mj-lt"/>
              </a:rPr>
            </a:br>
            <a:endParaRPr lang="en-US" sz="1600" b="1" i="0">
              <a:solidFill>
                <a:srgbClr val="000000"/>
              </a:solidFill>
              <a:effectLst/>
              <a:latin typeface="+mj-lt"/>
            </a:endParaRPr>
          </a:p>
          <a:p>
            <a:pPr marL="285750" indent="-285750" fontAlgn="base">
              <a:buFont typeface="Arial" panose="020B0604020202020204" pitchFamily="34" charset="0"/>
              <a:buChar char="•"/>
            </a:pPr>
            <a:r>
              <a:rPr lang="en-US" sz="1600">
                <a:latin typeface="+mj-lt"/>
              </a:rPr>
              <a:t>Enable responsible agent deployment through secure identity provisioning. </a:t>
            </a:r>
          </a:p>
          <a:p>
            <a:pPr marL="285750" indent="-285750" fontAlgn="base">
              <a:buFont typeface="Arial" panose="020B0604020202020204" pitchFamily="34" charset="0"/>
              <a:buChar char="•"/>
            </a:pPr>
            <a:r>
              <a:rPr lang="en-US" sz="1600">
                <a:latin typeface="+mj-lt"/>
              </a:rPr>
              <a:t>Allow human oversight and collaborative governance across agent ecosystems. </a:t>
            </a:r>
          </a:p>
          <a:p>
            <a:pPr marL="285750" indent="-285750" fontAlgn="base">
              <a:buFont typeface="Arial" panose="020B0604020202020204" pitchFamily="34" charset="0"/>
              <a:buChar char="•"/>
            </a:pPr>
            <a:r>
              <a:rPr lang="en-US" sz="1600">
                <a:latin typeface="+mj-lt"/>
              </a:rPr>
              <a:t>Provide regulators and enterprises with auditability and behavioral compliance. </a:t>
            </a:r>
          </a:p>
          <a:p>
            <a:pPr marL="285750" indent="-285750" fontAlgn="base">
              <a:buFont typeface="Arial" panose="020B0604020202020204" pitchFamily="34" charset="0"/>
              <a:buChar char="•"/>
            </a:pPr>
            <a:r>
              <a:rPr lang="en-US" sz="1600">
                <a:latin typeface="+mj-lt"/>
              </a:rPr>
              <a:t>Support interoperability across platforms, cloud environments, and organizations. </a:t>
            </a:r>
          </a:p>
          <a:p>
            <a:pPr marL="285750" indent="-285750" fontAlgn="base">
              <a:buFont typeface="Arial" panose="020B0604020202020204" pitchFamily="34" charset="0"/>
              <a:buChar char="•"/>
            </a:pPr>
            <a:r>
              <a:rPr lang="en-US" sz="1600">
                <a:latin typeface="+mj-lt"/>
              </a:rPr>
              <a:t>Foster trust in agent-based systems by embedding ethical constraints and explainability. </a:t>
            </a:r>
          </a:p>
          <a:p>
            <a:pPr marL="285750" indent="-285750" fontAlgn="base">
              <a:buClr>
                <a:srgbClr val="F0AB00"/>
              </a:buClr>
              <a:buSzPct val="80000"/>
              <a:buFont typeface="Arial" panose="020B0604020202020204" pitchFamily="34" charset="0"/>
              <a:buChar char="•"/>
            </a:pPr>
            <a:endParaRPr lang="en-US" sz="1800">
              <a:latin typeface="+mj-lt"/>
              <a:sym typeface="Roboto"/>
            </a:endParaRPr>
          </a:p>
          <a:p>
            <a:pPr marL="285750" indent="-285750" fontAlgn="base">
              <a:buClr>
                <a:srgbClr val="F0AB00"/>
              </a:buClr>
              <a:buSzPct val="80000"/>
              <a:buFont typeface="Arial" panose="020B0604020202020204" pitchFamily="34" charset="0"/>
              <a:buChar char="•"/>
            </a:pPr>
            <a:endParaRPr lang="en-GB" sz="1800"/>
          </a:p>
          <a:p>
            <a:pPr defTabSz="1088449"/>
            <a:endParaRPr lang="en-US" sz="1400" kern="0">
              <a:solidFill>
                <a:srgbClr val="000000"/>
              </a:solidFill>
              <a:latin typeface="72" panose="020B0503030000000003" pitchFamily="34" charset="0"/>
              <a:ea typeface="Arial Unicode MS" pitchFamily="34" charset="-128"/>
              <a:cs typeface="72" panose="020B0503030000000003" pitchFamily="34" charset="0"/>
            </a:endParaRPr>
          </a:p>
          <a:p>
            <a:pPr marL="456565" indent="-236855" defTabSz="1088449">
              <a:lnSpc>
                <a:spcPct val="130000"/>
              </a:lnSpc>
              <a:spcBef>
                <a:spcPts val="500"/>
              </a:spcBef>
              <a:buFont typeface="Roboto,Sans-Serif"/>
              <a:buChar char="●"/>
            </a:pPr>
            <a:endParaRPr lang="en-US" sz="1400" kern="0">
              <a:solidFill>
                <a:srgbClr val="000000"/>
              </a:solidFill>
              <a:latin typeface="72" panose="020B0503030000000003" pitchFamily="34" charset="0"/>
              <a:ea typeface="Arial Unicode MS" pitchFamily="34" charset="-128"/>
              <a:cs typeface="72" panose="020B0503030000000003" pitchFamily="34" charset="0"/>
            </a:endParaRPr>
          </a:p>
        </p:txBody>
      </p:sp>
      <p:pic>
        <p:nvPicPr>
          <p:cNvPr id="2050" name="Picture 2" descr="‪AI agent experiences identity crisis in vending business experiment |  Vending Times‬‏">
            <a:extLst>
              <a:ext uri="{FF2B5EF4-FFF2-40B4-BE49-F238E27FC236}">
                <a16:creationId xmlns:a16="http://schemas.microsoft.com/office/drawing/2014/main" id="{F31853B4-D2C9-B7A8-37C2-4FD2FEE7F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2168" y="0"/>
            <a:ext cx="39930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4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150DD-3289-38FE-3C05-8A2C9C616304}"/>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1D3E83D3-0D09-9ACE-CFB2-E29F1966BB1F}"/>
              </a:ext>
            </a:extLst>
          </p:cNvPr>
          <p:cNvGrpSpPr/>
          <p:nvPr/>
        </p:nvGrpSpPr>
        <p:grpSpPr>
          <a:xfrm>
            <a:off x="2268836" y="2816121"/>
            <a:ext cx="6525915" cy="2024697"/>
            <a:chOff x="1907726" y="2928399"/>
            <a:chExt cx="6527614" cy="2025224"/>
          </a:xfrm>
        </p:grpSpPr>
        <p:grpSp>
          <p:nvGrpSpPr>
            <p:cNvPr id="39" name="Group 38">
              <a:extLst>
                <a:ext uri="{FF2B5EF4-FFF2-40B4-BE49-F238E27FC236}">
                  <a16:creationId xmlns:a16="http://schemas.microsoft.com/office/drawing/2014/main" id="{967CB464-62F7-1DA2-32E2-E07D896A03D1}"/>
                </a:ext>
              </a:extLst>
            </p:cNvPr>
            <p:cNvGrpSpPr/>
            <p:nvPr/>
          </p:nvGrpSpPr>
          <p:grpSpPr>
            <a:xfrm>
              <a:off x="1907726" y="4101627"/>
              <a:ext cx="6527614" cy="851996"/>
              <a:chOff x="1907726" y="4101627"/>
              <a:chExt cx="6527614" cy="851996"/>
            </a:xfrm>
          </p:grpSpPr>
          <p:sp>
            <p:nvSpPr>
              <p:cNvPr id="37" name="Freeform: Shape 36">
                <a:extLst>
                  <a:ext uri="{FF2B5EF4-FFF2-40B4-BE49-F238E27FC236}">
                    <a16:creationId xmlns:a16="http://schemas.microsoft.com/office/drawing/2014/main" id="{70A8A4A4-F72D-9258-28F2-1B87AFD035A8}"/>
                  </a:ext>
                </a:extLst>
              </p:cNvPr>
              <p:cNvSpPr/>
              <p:nvPr/>
            </p:nvSpPr>
            <p:spPr bwMode="gray">
              <a:xfrm flipV="1">
                <a:off x="1907726" y="4101627"/>
                <a:ext cx="2115377" cy="851996"/>
              </a:xfrm>
              <a:custGeom>
                <a:avLst/>
                <a:gdLst>
                  <a:gd name="connsiteX0" fmla="*/ 0 w 1257300"/>
                  <a:gd name="connsiteY0" fmla="*/ 60492 h 736416"/>
                  <a:gd name="connsiteX1" fmla="*/ 542925 w 1257300"/>
                  <a:gd name="connsiteY1" fmla="*/ 60492 h 736416"/>
                  <a:gd name="connsiteX2" fmla="*/ 657225 w 1257300"/>
                  <a:gd name="connsiteY2" fmla="*/ 689142 h 736416"/>
                  <a:gd name="connsiteX3" fmla="*/ 1257300 w 1257300"/>
                  <a:gd name="connsiteY3" fmla="*/ 698667 h 736416"/>
                  <a:gd name="connsiteX0" fmla="*/ 0 w 1257300"/>
                  <a:gd name="connsiteY0" fmla="*/ 40229 h 716153"/>
                  <a:gd name="connsiteX1" fmla="*/ 552450 w 1257300"/>
                  <a:gd name="connsiteY1" fmla="*/ 78329 h 716153"/>
                  <a:gd name="connsiteX2" fmla="*/ 657225 w 1257300"/>
                  <a:gd name="connsiteY2" fmla="*/ 668879 h 716153"/>
                  <a:gd name="connsiteX3" fmla="*/ 1257300 w 1257300"/>
                  <a:gd name="connsiteY3" fmla="*/ 678404 h 716153"/>
                  <a:gd name="connsiteX0" fmla="*/ 0 w 1257300"/>
                  <a:gd name="connsiteY0" fmla="*/ 30306 h 706230"/>
                  <a:gd name="connsiteX1" fmla="*/ 457200 w 1257300"/>
                  <a:gd name="connsiteY1" fmla="*/ 94600 h 706230"/>
                  <a:gd name="connsiteX2" fmla="*/ 657225 w 1257300"/>
                  <a:gd name="connsiteY2" fmla="*/ 658956 h 706230"/>
                  <a:gd name="connsiteX3" fmla="*/ 1257300 w 1257300"/>
                  <a:gd name="connsiteY3" fmla="*/ 668481 h 706230"/>
                  <a:gd name="connsiteX0" fmla="*/ 0 w 1257300"/>
                  <a:gd name="connsiteY0" fmla="*/ 27981 h 669855"/>
                  <a:gd name="connsiteX1" fmla="*/ 457200 w 1257300"/>
                  <a:gd name="connsiteY1" fmla="*/ 92275 h 669855"/>
                  <a:gd name="connsiteX2" fmla="*/ 642937 w 1257300"/>
                  <a:gd name="connsiteY2" fmla="*/ 601863 h 669855"/>
                  <a:gd name="connsiteX3" fmla="*/ 1257300 w 1257300"/>
                  <a:gd name="connsiteY3" fmla="*/ 666156 h 669855"/>
                  <a:gd name="connsiteX0" fmla="*/ 0 w 1257300"/>
                  <a:gd name="connsiteY0" fmla="*/ 22901 h 688587"/>
                  <a:gd name="connsiteX1" fmla="*/ 457200 w 1257300"/>
                  <a:gd name="connsiteY1" fmla="*/ 111007 h 688587"/>
                  <a:gd name="connsiteX2" fmla="*/ 642937 w 1257300"/>
                  <a:gd name="connsiteY2" fmla="*/ 620595 h 688587"/>
                  <a:gd name="connsiteX3" fmla="*/ 1257300 w 1257300"/>
                  <a:gd name="connsiteY3" fmla="*/ 684888 h 688587"/>
                  <a:gd name="connsiteX0" fmla="*/ 0 w 1257300"/>
                  <a:gd name="connsiteY0" fmla="*/ 0 h 665686"/>
                  <a:gd name="connsiteX1" fmla="*/ 457200 w 1257300"/>
                  <a:gd name="connsiteY1" fmla="*/ 88106 h 665686"/>
                  <a:gd name="connsiteX2" fmla="*/ 642937 w 1257300"/>
                  <a:gd name="connsiteY2" fmla="*/ 597694 h 665686"/>
                  <a:gd name="connsiteX3" fmla="*/ 1257300 w 1257300"/>
                  <a:gd name="connsiteY3" fmla="*/ 661987 h 665686"/>
                  <a:gd name="connsiteX0" fmla="*/ 0 w 1257300"/>
                  <a:gd name="connsiteY0" fmla="*/ 3264 h 668950"/>
                  <a:gd name="connsiteX1" fmla="*/ 457200 w 1257300"/>
                  <a:gd name="connsiteY1" fmla="*/ 91370 h 668950"/>
                  <a:gd name="connsiteX2" fmla="*/ 642937 w 1257300"/>
                  <a:gd name="connsiteY2" fmla="*/ 600958 h 668950"/>
                  <a:gd name="connsiteX3" fmla="*/ 1257300 w 1257300"/>
                  <a:gd name="connsiteY3" fmla="*/ 665251 h 668950"/>
                </a:gdLst>
                <a:ahLst/>
                <a:cxnLst>
                  <a:cxn ang="0">
                    <a:pos x="connsiteX0" y="connsiteY0"/>
                  </a:cxn>
                  <a:cxn ang="0">
                    <a:pos x="connsiteX1" y="connsiteY1"/>
                  </a:cxn>
                  <a:cxn ang="0">
                    <a:pos x="connsiteX2" y="connsiteY2"/>
                  </a:cxn>
                  <a:cxn ang="0">
                    <a:pos x="connsiteX3" y="connsiteY3"/>
                  </a:cxn>
                </a:cxnLst>
                <a:rect l="l" t="t" r="r" b="b"/>
                <a:pathLst>
                  <a:path w="1257300" h="668950">
                    <a:moveTo>
                      <a:pt x="0" y="3264"/>
                    </a:moveTo>
                    <a:cubicBezTo>
                      <a:pt x="233362" y="-3880"/>
                      <a:pt x="350044" y="-8246"/>
                      <a:pt x="457200" y="91370"/>
                    </a:cubicBezTo>
                    <a:cubicBezTo>
                      <a:pt x="564356" y="190986"/>
                      <a:pt x="523875" y="494596"/>
                      <a:pt x="642937" y="600958"/>
                    </a:cubicBezTo>
                    <a:cubicBezTo>
                      <a:pt x="761999" y="707320"/>
                      <a:pt x="1173163" y="654139"/>
                      <a:pt x="1257300" y="665251"/>
                    </a:cubicBezTo>
                  </a:path>
                </a:pathLst>
              </a:custGeom>
              <a:noFill/>
              <a:ln w="241300" cap="flat" cmpd="sng" algn="ctr">
                <a:gradFill flip="none" rotWithShape="1">
                  <a:gsLst>
                    <a:gs pos="0">
                      <a:schemeClr val="tx2"/>
                    </a:gs>
                    <a:gs pos="0">
                      <a:srgbClr val="002A86"/>
                    </a:gs>
                    <a:gs pos="89000">
                      <a:srgbClr val="0070F2"/>
                    </a:gs>
                  </a:gsLst>
                  <a:lin ang="0" scaled="1"/>
                  <a:tileRect/>
                </a:gradFill>
                <a:prstDash val="solid"/>
                <a:headEnd type="none" w="med" len="med"/>
                <a:tailEnd type="none" w="med" len="med"/>
              </a:ln>
              <a:effectLst/>
            </p:spPr>
            <p:txBody>
              <a:bodyPr rtlCol="0" anchor="ctr"/>
              <a:lstStyle/>
              <a:p>
                <a:pPr algn="ctr" defTabSz="1088122"/>
                <a:endParaRPr lang="en-US" sz="2098">
                  <a:solidFill>
                    <a:srgbClr val="000000"/>
                  </a:solidFill>
                  <a:latin typeface="72 Brand"/>
                </a:endParaRPr>
              </a:p>
            </p:txBody>
          </p:sp>
          <p:cxnSp>
            <p:nvCxnSpPr>
              <p:cNvPr id="38" name="Straight Connector 37">
                <a:extLst>
                  <a:ext uri="{FF2B5EF4-FFF2-40B4-BE49-F238E27FC236}">
                    <a16:creationId xmlns:a16="http://schemas.microsoft.com/office/drawing/2014/main" id="{C4D30B51-50F1-7212-962C-54DF2B8247EC}"/>
                  </a:ext>
                </a:extLst>
              </p:cNvPr>
              <p:cNvCxnSpPr>
                <a:cxnSpLocks/>
              </p:cNvCxnSpPr>
              <p:nvPr/>
            </p:nvCxnSpPr>
            <p:spPr>
              <a:xfrm flipH="1">
                <a:off x="4005588" y="4107960"/>
                <a:ext cx="4429752" cy="0"/>
              </a:xfrm>
              <a:prstGeom prst="line">
                <a:avLst/>
              </a:prstGeom>
              <a:noFill/>
              <a:ln w="241300" cap="flat" cmpd="sng" algn="ctr">
                <a:gradFill flip="none" rotWithShape="1">
                  <a:gsLst>
                    <a:gs pos="0">
                      <a:schemeClr val="tx2"/>
                    </a:gs>
                    <a:gs pos="0">
                      <a:schemeClr val="bg2">
                        <a:lumMod val="40000"/>
                        <a:lumOff val="60000"/>
                      </a:schemeClr>
                    </a:gs>
                    <a:gs pos="89000">
                      <a:srgbClr val="0070F2"/>
                    </a:gs>
                  </a:gsLst>
                  <a:lin ang="0" scaled="1"/>
                  <a:tileRect/>
                </a:gradFill>
                <a:prstDash val="solid"/>
                <a:headEnd type="none" w="med" len="med"/>
                <a:tailEnd type="none" w="med" len="med"/>
              </a:ln>
              <a:effectLst/>
            </p:spPr>
          </p:cxnSp>
        </p:grpSp>
        <p:grpSp>
          <p:nvGrpSpPr>
            <p:cNvPr id="40" name="Group 39">
              <a:extLst>
                <a:ext uri="{FF2B5EF4-FFF2-40B4-BE49-F238E27FC236}">
                  <a16:creationId xmlns:a16="http://schemas.microsoft.com/office/drawing/2014/main" id="{D4326B8B-8462-F4DC-B4FA-E1E02CDD5AC1}"/>
                </a:ext>
              </a:extLst>
            </p:cNvPr>
            <p:cNvGrpSpPr/>
            <p:nvPr/>
          </p:nvGrpSpPr>
          <p:grpSpPr>
            <a:xfrm>
              <a:off x="1911640" y="2928399"/>
              <a:ext cx="6523700" cy="851996"/>
              <a:chOff x="1911640" y="2747163"/>
              <a:chExt cx="6523700" cy="851996"/>
            </a:xfrm>
          </p:grpSpPr>
          <p:cxnSp>
            <p:nvCxnSpPr>
              <p:cNvPr id="30" name="Straight Connector 29">
                <a:extLst>
                  <a:ext uri="{FF2B5EF4-FFF2-40B4-BE49-F238E27FC236}">
                    <a16:creationId xmlns:a16="http://schemas.microsoft.com/office/drawing/2014/main" id="{43066BF8-45CB-1F11-DF38-795E162D70C7}"/>
                  </a:ext>
                </a:extLst>
              </p:cNvPr>
              <p:cNvCxnSpPr>
                <a:cxnSpLocks/>
              </p:cNvCxnSpPr>
              <p:nvPr/>
            </p:nvCxnSpPr>
            <p:spPr>
              <a:xfrm flipH="1">
                <a:off x="3926008" y="3593892"/>
                <a:ext cx="4509332" cy="0"/>
              </a:xfrm>
              <a:prstGeom prst="line">
                <a:avLst/>
              </a:prstGeom>
              <a:noFill/>
              <a:ln w="241300" cap="flat" cmpd="sng" algn="ctr">
                <a:gradFill flip="none" rotWithShape="1">
                  <a:gsLst>
                    <a:gs pos="0">
                      <a:schemeClr val="tx2"/>
                    </a:gs>
                    <a:gs pos="0">
                      <a:srgbClr val="D1EFFF"/>
                    </a:gs>
                    <a:gs pos="89000">
                      <a:schemeClr val="bg2"/>
                    </a:gs>
                  </a:gsLst>
                  <a:lin ang="0" scaled="1"/>
                  <a:tileRect/>
                </a:gradFill>
                <a:prstDash val="solid"/>
                <a:headEnd type="none" w="med" len="med"/>
                <a:tailEnd type="none" w="med" len="med"/>
              </a:ln>
              <a:effectLst/>
            </p:spPr>
          </p:cxnSp>
          <p:sp>
            <p:nvSpPr>
              <p:cNvPr id="32" name="Freeform: Shape 31">
                <a:extLst>
                  <a:ext uri="{FF2B5EF4-FFF2-40B4-BE49-F238E27FC236}">
                    <a16:creationId xmlns:a16="http://schemas.microsoft.com/office/drawing/2014/main" id="{CB2EED22-6D64-9AC8-3C40-86A28A422830}"/>
                  </a:ext>
                </a:extLst>
              </p:cNvPr>
              <p:cNvSpPr/>
              <p:nvPr/>
            </p:nvSpPr>
            <p:spPr bwMode="gray">
              <a:xfrm>
                <a:off x="1911640" y="2747163"/>
                <a:ext cx="2115377" cy="851996"/>
              </a:xfrm>
              <a:custGeom>
                <a:avLst/>
                <a:gdLst>
                  <a:gd name="connsiteX0" fmla="*/ 0 w 1257300"/>
                  <a:gd name="connsiteY0" fmla="*/ 60492 h 736416"/>
                  <a:gd name="connsiteX1" fmla="*/ 542925 w 1257300"/>
                  <a:gd name="connsiteY1" fmla="*/ 60492 h 736416"/>
                  <a:gd name="connsiteX2" fmla="*/ 657225 w 1257300"/>
                  <a:gd name="connsiteY2" fmla="*/ 689142 h 736416"/>
                  <a:gd name="connsiteX3" fmla="*/ 1257300 w 1257300"/>
                  <a:gd name="connsiteY3" fmla="*/ 698667 h 736416"/>
                  <a:gd name="connsiteX0" fmla="*/ 0 w 1257300"/>
                  <a:gd name="connsiteY0" fmla="*/ 40229 h 716153"/>
                  <a:gd name="connsiteX1" fmla="*/ 552450 w 1257300"/>
                  <a:gd name="connsiteY1" fmla="*/ 78329 h 716153"/>
                  <a:gd name="connsiteX2" fmla="*/ 657225 w 1257300"/>
                  <a:gd name="connsiteY2" fmla="*/ 668879 h 716153"/>
                  <a:gd name="connsiteX3" fmla="*/ 1257300 w 1257300"/>
                  <a:gd name="connsiteY3" fmla="*/ 678404 h 716153"/>
                  <a:gd name="connsiteX0" fmla="*/ 0 w 1257300"/>
                  <a:gd name="connsiteY0" fmla="*/ 30306 h 706230"/>
                  <a:gd name="connsiteX1" fmla="*/ 457200 w 1257300"/>
                  <a:gd name="connsiteY1" fmla="*/ 94600 h 706230"/>
                  <a:gd name="connsiteX2" fmla="*/ 657225 w 1257300"/>
                  <a:gd name="connsiteY2" fmla="*/ 658956 h 706230"/>
                  <a:gd name="connsiteX3" fmla="*/ 1257300 w 1257300"/>
                  <a:gd name="connsiteY3" fmla="*/ 668481 h 706230"/>
                  <a:gd name="connsiteX0" fmla="*/ 0 w 1257300"/>
                  <a:gd name="connsiteY0" fmla="*/ 27981 h 669855"/>
                  <a:gd name="connsiteX1" fmla="*/ 457200 w 1257300"/>
                  <a:gd name="connsiteY1" fmla="*/ 92275 h 669855"/>
                  <a:gd name="connsiteX2" fmla="*/ 642937 w 1257300"/>
                  <a:gd name="connsiteY2" fmla="*/ 601863 h 669855"/>
                  <a:gd name="connsiteX3" fmla="*/ 1257300 w 1257300"/>
                  <a:gd name="connsiteY3" fmla="*/ 666156 h 669855"/>
                  <a:gd name="connsiteX0" fmla="*/ 0 w 1257300"/>
                  <a:gd name="connsiteY0" fmla="*/ 22901 h 688587"/>
                  <a:gd name="connsiteX1" fmla="*/ 457200 w 1257300"/>
                  <a:gd name="connsiteY1" fmla="*/ 111007 h 688587"/>
                  <a:gd name="connsiteX2" fmla="*/ 642937 w 1257300"/>
                  <a:gd name="connsiteY2" fmla="*/ 620595 h 688587"/>
                  <a:gd name="connsiteX3" fmla="*/ 1257300 w 1257300"/>
                  <a:gd name="connsiteY3" fmla="*/ 684888 h 688587"/>
                  <a:gd name="connsiteX0" fmla="*/ 0 w 1257300"/>
                  <a:gd name="connsiteY0" fmla="*/ 0 h 665686"/>
                  <a:gd name="connsiteX1" fmla="*/ 457200 w 1257300"/>
                  <a:gd name="connsiteY1" fmla="*/ 88106 h 665686"/>
                  <a:gd name="connsiteX2" fmla="*/ 642937 w 1257300"/>
                  <a:gd name="connsiteY2" fmla="*/ 597694 h 665686"/>
                  <a:gd name="connsiteX3" fmla="*/ 1257300 w 1257300"/>
                  <a:gd name="connsiteY3" fmla="*/ 661987 h 665686"/>
                  <a:gd name="connsiteX0" fmla="*/ 0 w 1257300"/>
                  <a:gd name="connsiteY0" fmla="*/ 3264 h 668950"/>
                  <a:gd name="connsiteX1" fmla="*/ 457200 w 1257300"/>
                  <a:gd name="connsiteY1" fmla="*/ 91370 h 668950"/>
                  <a:gd name="connsiteX2" fmla="*/ 642937 w 1257300"/>
                  <a:gd name="connsiteY2" fmla="*/ 600958 h 668950"/>
                  <a:gd name="connsiteX3" fmla="*/ 1257300 w 1257300"/>
                  <a:gd name="connsiteY3" fmla="*/ 665251 h 668950"/>
                </a:gdLst>
                <a:ahLst/>
                <a:cxnLst>
                  <a:cxn ang="0">
                    <a:pos x="connsiteX0" y="connsiteY0"/>
                  </a:cxn>
                  <a:cxn ang="0">
                    <a:pos x="connsiteX1" y="connsiteY1"/>
                  </a:cxn>
                  <a:cxn ang="0">
                    <a:pos x="connsiteX2" y="connsiteY2"/>
                  </a:cxn>
                  <a:cxn ang="0">
                    <a:pos x="connsiteX3" y="connsiteY3"/>
                  </a:cxn>
                </a:cxnLst>
                <a:rect l="l" t="t" r="r" b="b"/>
                <a:pathLst>
                  <a:path w="1257300" h="668950">
                    <a:moveTo>
                      <a:pt x="0" y="3264"/>
                    </a:moveTo>
                    <a:cubicBezTo>
                      <a:pt x="233362" y="-3880"/>
                      <a:pt x="350044" y="-8246"/>
                      <a:pt x="457200" y="91370"/>
                    </a:cubicBezTo>
                    <a:cubicBezTo>
                      <a:pt x="564356" y="190986"/>
                      <a:pt x="523875" y="494596"/>
                      <a:pt x="642937" y="600958"/>
                    </a:cubicBezTo>
                    <a:cubicBezTo>
                      <a:pt x="761999" y="707320"/>
                      <a:pt x="1173163" y="654139"/>
                      <a:pt x="1257300" y="665251"/>
                    </a:cubicBezTo>
                  </a:path>
                </a:pathLst>
              </a:custGeom>
              <a:noFill/>
              <a:ln w="241300" cap="flat" cmpd="sng" algn="ctr">
                <a:gradFill flip="none" rotWithShape="1">
                  <a:gsLst>
                    <a:gs pos="0">
                      <a:schemeClr val="tx2"/>
                    </a:gs>
                    <a:gs pos="0">
                      <a:schemeClr val="tx2"/>
                    </a:gs>
                    <a:gs pos="89000">
                      <a:schemeClr val="bg2"/>
                    </a:gs>
                  </a:gsLst>
                  <a:lin ang="0" scaled="1"/>
                  <a:tileRect/>
                </a:gradFill>
                <a:prstDash val="solid"/>
                <a:headEnd type="none" w="med" len="med"/>
                <a:tailEnd type="none" w="med" len="med"/>
              </a:ln>
              <a:effectLst/>
            </p:spPr>
            <p:txBody>
              <a:bodyPr rtlCol="0" anchor="ctr"/>
              <a:lstStyle/>
              <a:p>
                <a:pPr algn="ctr" defTabSz="1088122"/>
                <a:endParaRPr lang="en-US" sz="2098">
                  <a:solidFill>
                    <a:srgbClr val="000000"/>
                  </a:solidFill>
                  <a:latin typeface="72 Brand"/>
                </a:endParaRPr>
              </a:p>
            </p:txBody>
          </p:sp>
        </p:grpSp>
      </p:grpSp>
      <p:sp>
        <p:nvSpPr>
          <p:cNvPr id="28" name="Rectangle: Rounded Corners 6">
            <a:extLst>
              <a:ext uri="{FF2B5EF4-FFF2-40B4-BE49-F238E27FC236}">
                <a16:creationId xmlns:a16="http://schemas.microsoft.com/office/drawing/2014/main" id="{27F45725-8E69-5FAF-7A84-85F7F294A949}"/>
              </a:ext>
            </a:extLst>
          </p:cNvPr>
          <p:cNvSpPr>
            <a:spLocks/>
          </p:cNvSpPr>
          <p:nvPr/>
        </p:nvSpPr>
        <p:spPr bwMode="auto">
          <a:xfrm>
            <a:off x="4234813" y="5144994"/>
            <a:ext cx="3139310" cy="816987"/>
          </a:xfrm>
          <a:prstGeom prst="roundRect">
            <a:avLst>
              <a:gd name="adj" fmla="val 1782"/>
            </a:avLst>
          </a:prstGeom>
          <a:gradFill flip="none" rotWithShape="1">
            <a:gsLst>
              <a:gs pos="100000">
                <a:srgbClr val="EBF8FF"/>
              </a:gs>
              <a:gs pos="0">
                <a:schemeClr val="bg1"/>
              </a:gs>
            </a:gsLst>
            <a:lin ang="2700000" scaled="1"/>
            <a:tileRect/>
          </a:gradFill>
          <a:ln w="12700">
            <a:solidFill>
              <a:srgbClr val="0070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ts val="400"/>
              </a:spcBef>
              <a:spcAft>
                <a:spcPts val="300"/>
              </a:spcAft>
            </a:pPr>
            <a:r>
              <a:rPr lang="en-US" sz="1200">
                <a:gradFill>
                  <a:gsLst>
                    <a:gs pos="0">
                      <a:srgbClr val="002A86"/>
                    </a:gs>
                    <a:gs pos="100000">
                      <a:srgbClr val="002A86"/>
                    </a:gs>
                  </a:gsLst>
                  <a:lin ang="5400000" scaled="1"/>
                </a:gradFill>
                <a:latin typeface="72 Brand"/>
                <a:cs typeface="72" panose="020B0503030000000003" pitchFamily="34" charset="0"/>
              </a:rPr>
              <a:t>User, Agent, Tool </a:t>
            </a:r>
            <a:r>
              <a:rPr lang="en-US" sz="1200" b="1">
                <a:gradFill>
                  <a:gsLst>
                    <a:gs pos="0">
                      <a:srgbClr val="002A86"/>
                    </a:gs>
                    <a:gs pos="100000">
                      <a:srgbClr val="002A86"/>
                    </a:gs>
                  </a:gsLst>
                  <a:lin ang="5400000" scaled="1"/>
                </a:gradFill>
                <a:latin typeface="72 Brand"/>
                <a:cs typeface="72" panose="020B0503030000000003" pitchFamily="34" charset="0"/>
              </a:rPr>
              <a:t>Authentication</a:t>
            </a:r>
            <a:br>
              <a:rPr lang="en-US" sz="1200">
                <a:gradFill>
                  <a:gsLst>
                    <a:gs pos="0">
                      <a:srgbClr val="002A86"/>
                    </a:gs>
                    <a:gs pos="100000">
                      <a:srgbClr val="002A86"/>
                    </a:gs>
                  </a:gsLst>
                  <a:lin ang="5400000" scaled="1"/>
                </a:gradFill>
                <a:latin typeface="72 Brand"/>
                <a:cs typeface="72" panose="020B0503030000000003" pitchFamily="34" charset="0"/>
              </a:rPr>
            </a:br>
            <a:r>
              <a:rPr lang="en-US" sz="1200" b="1">
                <a:gradFill>
                  <a:gsLst>
                    <a:gs pos="0">
                      <a:srgbClr val="002A86"/>
                    </a:gs>
                    <a:gs pos="100000">
                      <a:srgbClr val="002A86"/>
                    </a:gs>
                  </a:gsLst>
                  <a:lin ang="5400000" scaled="1"/>
                </a:gradFill>
                <a:latin typeface="72 Brand"/>
                <a:cs typeface="72" panose="020B0503030000000003" pitchFamily="34" charset="0"/>
              </a:rPr>
              <a:t>Access</a:t>
            </a:r>
            <a:r>
              <a:rPr lang="en-US" sz="1200">
                <a:gradFill>
                  <a:gsLst>
                    <a:gs pos="0">
                      <a:srgbClr val="002A86"/>
                    </a:gs>
                    <a:gs pos="100000">
                      <a:srgbClr val="002A86"/>
                    </a:gs>
                  </a:gsLst>
                  <a:lin ang="5400000" scaled="1"/>
                </a:gradFill>
                <a:latin typeface="72 Brand"/>
                <a:cs typeface="72" panose="020B0503030000000003" pitchFamily="34" charset="0"/>
              </a:rPr>
              <a:t> Policy decision</a:t>
            </a:r>
            <a:br>
              <a:rPr lang="en-US" sz="1200">
                <a:gradFill>
                  <a:gsLst>
                    <a:gs pos="0">
                      <a:srgbClr val="002A86"/>
                    </a:gs>
                    <a:gs pos="100000">
                      <a:srgbClr val="002A86"/>
                    </a:gs>
                  </a:gsLst>
                  <a:lin ang="5400000" scaled="1"/>
                </a:gradFill>
                <a:latin typeface="72 Brand"/>
                <a:cs typeface="72" panose="020B0503030000000003" pitchFamily="34" charset="0"/>
              </a:rPr>
            </a:br>
            <a:r>
              <a:rPr lang="en-US" sz="1200">
                <a:gradFill>
                  <a:gsLst>
                    <a:gs pos="0">
                      <a:srgbClr val="002A86"/>
                    </a:gs>
                    <a:gs pos="100000">
                      <a:srgbClr val="002A86"/>
                    </a:gs>
                  </a:gsLst>
                  <a:lin ang="5400000" scaled="1"/>
                </a:gradFill>
                <a:latin typeface="72 Brand"/>
                <a:cs typeface="72" panose="020B0503030000000003" pitchFamily="34" charset="0"/>
              </a:rPr>
              <a:t>User </a:t>
            </a:r>
            <a:r>
              <a:rPr lang="en-US" sz="1200" b="1">
                <a:gradFill>
                  <a:gsLst>
                    <a:gs pos="0">
                      <a:srgbClr val="002A86"/>
                    </a:gs>
                    <a:gs pos="100000">
                      <a:srgbClr val="002A86"/>
                    </a:gs>
                  </a:gsLst>
                  <a:lin ang="5400000" scaled="1"/>
                </a:gradFill>
                <a:latin typeface="72 Brand"/>
                <a:cs typeface="72" panose="020B0503030000000003" pitchFamily="34" charset="0"/>
              </a:rPr>
              <a:t>Grant</a:t>
            </a:r>
            <a:r>
              <a:rPr lang="en-US" sz="1200">
                <a:gradFill>
                  <a:gsLst>
                    <a:gs pos="0">
                      <a:srgbClr val="002A86"/>
                    </a:gs>
                    <a:gs pos="100000">
                      <a:srgbClr val="002A86"/>
                    </a:gs>
                  </a:gsLst>
                  <a:lin ang="5400000" scaled="1"/>
                </a:gradFill>
                <a:latin typeface="72 Brand"/>
                <a:cs typeface="72" panose="020B0503030000000003" pitchFamily="34" charset="0"/>
              </a:rPr>
              <a:t> Verification</a:t>
            </a:r>
            <a:br>
              <a:rPr lang="en-US" sz="1200">
                <a:gradFill>
                  <a:gsLst>
                    <a:gs pos="0">
                      <a:srgbClr val="002A86"/>
                    </a:gs>
                    <a:gs pos="100000">
                      <a:srgbClr val="002A86"/>
                    </a:gs>
                  </a:gsLst>
                  <a:lin ang="5400000" scaled="1"/>
                </a:gradFill>
                <a:latin typeface="72 Brand"/>
                <a:cs typeface="72" panose="020B0503030000000003" pitchFamily="34" charset="0"/>
              </a:rPr>
            </a:br>
            <a:r>
              <a:rPr lang="en-US" sz="1200" b="1">
                <a:gradFill>
                  <a:gsLst>
                    <a:gs pos="0">
                      <a:srgbClr val="002A86"/>
                    </a:gs>
                    <a:gs pos="100000">
                      <a:srgbClr val="002A86"/>
                    </a:gs>
                  </a:gsLst>
                  <a:lin ang="5400000" scaled="1"/>
                </a:gradFill>
                <a:latin typeface="72 Brand"/>
                <a:cs typeface="72" panose="020B0503030000000003" pitchFamily="34" charset="0"/>
              </a:rPr>
              <a:t>Context</a:t>
            </a:r>
            <a:r>
              <a:rPr lang="en-US" sz="1200">
                <a:gradFill>
                  <a:gsLst>
                    <a:gs pos="0">
                      <a:srgbClr val="002A86"/>
                    </a:gs>
                    <a:gs pos="100000">
                      <a:srgbClr val="002A86"/>
                    </a:gs>
                  </a:gsLst>
                  <a:lin ang="5400000" scaled="1"/>
                </a:gradFill>
                <a:latin typeface="72 Brand"/>
                <a:cs typeface="72" panose="020B0503030000000003" pitchFamily="34" charset="0"/>
              </a:rPr>
              <a:t> bound principal propagation</a:t>
            </a:r>
          </a:p>
        </p:txBody>
      </p:sp>
      <p:sp>
        <p:nvSpPr>
          <p:cNvPr id="3" name="Title 2">
            <a:extLst>
              <a:ext uri="{FF2B5EF4-FFF2-40B4-BE49-F238E27FC236}">
                <a16:creationId xmlns:a16="http://schemas.microsoft.com/office/drawing/2014/main" id="{B066DB20-CA24-9C7F-4B09-0B82889F429E}"/>
              </a:ext>
            </a:extLst>
          </p:cNvPr>
          <p:cNvSpPr>
            <a:spLocks noGrp="1"/>
          </p:cNvSpPr>
          <p:nvPr>
            <p:ph type="title"/>
          </p:nvPr>
        </p:nvSpPr>
        <p:spPr>
          <a:xfrm>
            <a:off x="505457" y="504761"/>
            <a:ext cx="8780112" cy="369236"/>
          </a:xfrm>
        </p:spPr>
        <p:txBody>
          <a:bodyPr/>
          <a:lstStyle/>
          <a:p>
            <a:r>
              <a:rPr lang="en-US" kern="0">
                <a:gradFill>
                  <a:gsLst>
                    <a:gs pos="100000">
                      <a:srgbClr val="002A86"/>
                    </a:gs>
                    <a:gs pos="0">
                      <a:srgbClr val="002A86"/>
                    </a:gs>
                  </a:gsLst>
                  <a:lin ang="5400000" scaled="0"/>
                </a:gradFill>
                <a:latin typeface="72 Brand Medium"/>
                <a:ea typeface="72 Brand" pitchFamily="34" charset="-128"/>
                <a:cs typeface="72 Brand" pitchFamily="34" charset="-128"/>
              </a:rPr>
              <a:t>MCP AuthZ Gate</a:t>
            </a:r>
            <a:endParaRPr lang="en-US"/>
          </a:p>
        </p:txBody>
      </p:sp>
      <p:sp>
        <p:nvSpPr>
          <p:cNvPr id="123" name="Rectangle: Rounded Corners 6">
            <a:extLst>
              <a:ext uri="{FF2B5EF4-FFF2-40B4-BE49-F238E27FC236}">
                <a16:creationId xmlns:a16="http://schemas.microsoft.com/office/drawing/2014/main" id="{8F662E92-84DF-B70A-3404-CEC8AD52F015}"/>
              </a:ext>
            </a:extLst>
          </p:cNvPr>
          <p:cNvSpPr>
            <a:spLocks noChangeAspect="1"/>
          </p:cNvSpPr>
          <p:nvPr/>
        </p:nvSpPr>
        <p:spPr bwMode="auto">
          <a:xfrm>
            <a:off x="4141243" y="1647319"/>
            <a:ext cx="3381729" cy="817173"/>
          </a:xfrm>
          <a:prstGeom prst="roundRect">
            <a:avLst>
              <a:gd name="adj" fmla="val 178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ts val="400"/>
              </a:spcBef>
              <a:spcAft>
                <a:spcPts val="300"/>
              </a:spcAft>
            </a:pPr>
            <a:r>
              <a:rPr lang="en-US" sz="1200" b="1">
                <a:gradFill>
                  <a:gsLst>
                    <a:gs pos="0">
                      <a:srgbClr val="002A86"/>
                    </a:gs>
                    <a:gs pos="100000">
                      <a:srgbClr val="002A86"/>
                    </a:gs>
                  </a:gsLst>
                  <a:lin ang="5400000" scaled="1"/>
                </a:gradFill>
                <a:cs typeface="72" panose="020B0503030000000003" pitchFamily="34" charset="0"/>
              </a:rPr>
              <a:t>Sap Identity Suite</a:t>
            </a:r>
            <a:br>
              <a:rPr lang="en-US" sz="1200">
                <a:gradFill>
                  <a:gsLst>
                    <a:gs pos="0">
                      <a:srgbClr val="002A86"/>
                    </a:gs>
                    <a:gs pos="100000">
                      <a:srgbClr val="002A86"/>
                    </a:gs>
                  </a:gsLst>
                  <a:lin ang="5400000" scaled="1"/>
                </a:gradFill>
                <a:cs typeface="72" panose="020B0503030000000003" pitchFamily="34" charset="0"/>
              </a:rPr>
            </a:br>
            <a:r>
              <a:rPr lang="en-US" sz="1200" kern="0">
                <a:gradFill>
                  <a:gsLst>
                    <a:gs pos="100000">
                      <a:srgbClr val="002A86"/>
                    </a:gs>
                    <a:gs pos="0">
                      <a:srgbClr val="002A86"/>
                    </a:gs>
                  </a:gsLst>
                  <a:lin ang="5400000" scaled="0"/>
                </a:gradFill>
                <a:latin typeface="72 Brand Medium"/>
                <a:ea typeface="72 Brand" pitchFamily="34" charset="-128"/>
                <a:cs typeface="72 Brand" pitchFamily="34" charset="-128"/>
              </a:rPr>
              <a:t>MCP AuthZ Gate</a:t>
            </a:r>
            <a:br>
              <a:rPr lang="en-US" sz="1200" b="1">
                <a:gradFill>
                  <a:gsLst>
                    <a:gs pos="0">
                      <a:srgbClr val="002A86"/>
                    </a:gs>
                    <a:gs pos="100000">
                      <a:srgbClr val="002A86"/>
                    </a:gs>
                  </a:gsLst>
                  <a:lin ang="5400000" scaled="1"/>
                </a:gradFill>
                <a:latin typeface="72 Brand"/>
                <a:cs typeface="72" panose="020B0503030000000003" pitchFamily="34" charset="0"/>
              </a:rPr>
            </a:br>
            <a:endParaRPr lang="en-US" sz="1200">
              <a:gradFill>
                <a:gsLst>
                  <a:gs pos="0">
                    <a:srgbClr val="002A86"/>
                  </a:gs>
                  <a:gs pos="100000">
                    <a:srgbClr val="002A86"/>
                  </a:gs>
                </a:gsLst>
                <a:lin ang="5400000" scaled="1"/>
              </a:gradFill>
              <a:latin typeface="72 Brand"/>
              <a:cs typeface="72" panose="020B0503030000000003" pitchFamily="34" charset="0"/>
            </a:endParaRPr>
          </a:p>
        </p:txBody>
      </p:sp>
      <p:grpSp>
        <p:nvGrpSpPr>
          <p:cNvPr id="7" name="Group 6">
            <a:extLst>
              <a:ext uri="{FF2B5EF4-FFF2-40B4-BE49-F238E27FC236}">
                <a16:creationId xmlns:a16="http://schemas.microsoft.com/office/drawing/2014/main" id="{EDFB67C4-4980-1F32-1AF7-CC9E9C1BB404}"/>
              </a:ext>
            </a:extLst>
          </p:cNvPr>
          <p:cNvGrpSpPr>
            <a:grpSpLocks noChangeAspect="1"/>
          </p:cNvGrpSpPr>
          <p:nvPr/>
        </p:nvGrpSpPr>
        <p:grpSpPr>
          <a:xfrm>
            <a:off x="3901603" y="2541468"/>
            <a:ext cx="3861009" cy="2574005"/>
            <a:chOff x="2654667" y="2053258"/>
            <a:chExt cx="5068340" cy="3378891"/>
          </a:xfrm>
        </p:grpSpPr>
        <p:graphicFrame>
          <p:nvGraphicFramePr>
            <p:cNvPr id="253" name="Chart 252">
              <a:extLst>
                <a:ext uri="{FF2B5EF4-FFF2-40B4-BE49-F238E27FC236}">
                  <a16:creationId xmlns:a16="http://schemas.microsoft.com/office/drawing/2014/main" id="{1A07B696-A639-A965-6E8F-B23DEEA7B6B7}"/>
                </a:ext>
              </a:extLst>
            </p:cNvPr>
            <p:cNvGraphicFramePr/>
            <p:nvPr/>
          </p:nvGraphicFramePr>
          <p:xfrm>
            <a:off x="2654667" y="2053258"/>
            <a:ext cx="5068340" cy="3378891"/>
          </p:xfrm>
          <a:graphic>
            <a:graphicData uri="http://schemas.openxmlformats.org/drawingml/2006/chart">
              <c:chart xmlns:c="http://schemas.openxmlformats.org/drawingml/2006/chart" xmlns:r="http://schemas.openxmlformats.org/officeDocument/2006/relationships" r:id="rId3"/>
            </a:graphicData>
          </a:graphic>
        </p:graphicFrame>
        <p:sp>
          <p:nvSpPr>
            <p:cNvPr id="296" name="Rectangle: Rounded Corners 74">
              <a:extLst>
                <a:ext uri="{FF2B5EF4-FFF2-40B4-BE49-F238E27FC236}">
                  <a16:creationId xmlns:a16="http://schemas.microsoft.com/office/drawing/2014/main" id="{E686D632-9C77-8D5C-2E6E-37432DD70ECE}"/>
                </a:ext>
              </a:extLst>
            </p:cNvPr>
            <p:cNvSpPr/>
            <p:nvPr/>
          </p:nvSpPr>
          <p:spPr bwMode="auto">
            <a:xfrm>
              <a:off x="4558406" y="3616865"/>
              <a:ext cx="321115" cy="58710"/>
            </a:xfrm>
            <a:prstGeom prst="roundRect">
              <a:avLst>
                <a:gd name="adj" fmla="val 47982"/>
              </a:avLst>
            </a:prstGeom>
            <a:solidFill>
              <a:srgbClr val="89D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grpSp>
      <p:grpSp>
        <p:nvGrpSpPr>
          <p:cNvPr id="29" name="Group 28">
            <a:extLst>
              <a:ext uri="{FF2B5EF4-FFF2-40B4-BE49-F238E27FC236}">
                <a16:creationId xmlns:a16="http://schemas.microsoft.com/office/drawing/2014/main" id="{E9D5EC25-BD48-7F6E-E215-C69E64090A45}"/>
              </a:ext>
            </a:extLst>
          </p:cNvPr>
          <p:cNvGrpSpPr/>
          <p:nvPr/>
        </p:nvGrpSpPr>
        <p:grpSpPr>
          <a:xfrm>
            <a:off x="751960" y="2083608"/>
            <a:ext cx="1519217" cy="1636076"/>
            <a:chOff x="330072" y="1156780"/>
            <a:chExt cx="1519613" cy="1636502"/>
          </a:xfrm>
        </p:grpSpPr>
        <p:sp>
          <p:nvSpPr>
            <p:cNvPr id="20" name="Rectangle: Rounded Corners 3">
              <a:extLst>
                <a:ext uri="{FF2B5EF4-FFF2-40B4-BE49-F238E27FC236}">
                  <a16:creationId xmlns:a16="http://schemas.microsoft.com/office/drawing/2014/main" id="{EF45F841-1E7F-D994-EDA6-88D19E75B47D}"/>
                </a:ext>
              </a:extLst>
            </p:cNvPr>
            <p:cNvSpPr/>
            <p:nvPr/>
          </p:nvSpPr>
          <p:spPr bwMode="auto">
            <a:xfrm>
              <a:off x="330072" y="1156780"/>
              <a:ext cx="1519613" cy="1636502"/>
            </a:xfrm>
            <a:prstGeom prst="roundRect">
              <a:avLst>
                <a:gd name="adj" fmla="val 2446"/>
              </a:avLst>
            </a:prstGeom>
            <a:gradFill>
              <a:gsLst>
                <a:gs pos="100000">
                  <a:srgbClr val="A6E0FF">
                    <a:alpha val="50000"/>
                  </a:srgbClr>
                </a:gs>
                <a:gs pos="0">
                  <a:srgbClr val="D1EFFF">
                    <a:alpha val="50000"/>
                  </a:srgbClr>
                </a:gs>
              </a:gsLst>
              <a:lin ang="2700000" scaled="1"/>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71981" rIns="89977" bIns="89977"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100">
                  <a:solidFill>
                    <a:srgbClr val="00144A"/>
                  </a:solidFill>
                  <a:latin typeface="72 Brand Medium"/>
                  <a:cs typeface="72" panose="020B0503030000000003" pitchFamily="34" charset="0"/>
                </a:rPr>
                <a:t>End User Context</a:t>
              </a:r>
            </a:p>
          </p:txBody>
        </p:sp>
        <p:sp>
          <p:nvSpPr>
            <p:cNvPr id="8" name="Rectangle: Rounded Corners 7">
              <a:extLst>
                <a:ext uri="{FF2B5EF4-FFF2-40B4-BE49-F238E27FC236}">
                  <a16:creationId xmlns:a16="http://schemas.microsoft.com/office/drawing/2014/main" id="{1347A118-8E74-728E-02E6-588D5B3FEC7A}"/>
                </a:ext>
              </a:extLst>
            </p:cNvPr>
            <p:cNvSpPr/>
            <p:nvPr/>
          </p:nvSpPr>
          <p:spPr bwMode="gray">
            <a:xfrm>
              <a:off x="454546" y="1555549"/>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Identity</a:t>
              </a:r>
            </a:p>
          </p:txBody>
        </p:sp>
        <p:sp>
          <p:nvSpPr>
            <p:cNvPr id="9" name="Rectangle: Rounded Corners 8">
              <a:extLst>
                <a:ext uri="{FF2B5EF4-FFF2-40B4-BE49-F238E27FC236}">
                  <a16:creationId xmlns:a16="http://schemas.microsoft.com/office/drawing/2014/main" id="{650F8931-BAC0-C251-31D0-0A8DF42C650F}"/>
                </a:ext>
              </a:extLst>
            </p:cNvPr>
            <p:cNvSpPr/>
            <p:nvPr/>
          </p:nvSpPr>
          <p:spPr bwMode="gray">
            <a:xfrm>
              <a:off x="454546" y="1905922"/>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Grants</a:t>
              </a:r>
            </a:p>
          </p:txBody>
        </p:sp>
        <p:sp>
          <p:nvSpPr>
            <p:cNvPr id="12" name="Rectangle: Rounded Corners 11">
              <a:extLst>
                <a:ext uri="{FF2B5EF4-FFF2-40B4-BE49-F238E27FC236}">
                  <a16:creationId xmlns:a16="http://schemas.microsoft.com/office/drawing/2014/main" id="{A560B706-19EF-26D2-360D-DFAAE95E81E1}"/>
                </a:ext>
              </a:extLst>
            </p:cNvPr>
            <p:cNvSpPr/>
            <p:nvPr/>
          </p:nvSpPr>
          <p:spPr bwMode="gray">
            <a:xfrm>
              <a:off x="454546" y="2256295"/>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Groups</a:t>
              </a:r>
            </a:p>
          </p:txBody>
        </p:sp>
      </p:grpSp>
      <p:grpSp>
        <p:nvGrpSpPr>
          <p:cNvPr id="27" name="Group 26">
            <a:extLst>
              <a:ext uri="{FF2B5EF4-FFF2-40B4-BE49-F238E27FC236}">
                <a16:creationId xmlns:a16="http://schemas.microsoft.com/office/drawing/2014/main" id="{84D021CE-55C0-1080-DF87-FA50E655C933}"/>
              </a:ext>
            </a:extLst>
          </p:cNvPr>
          <p:cNvGrpSpPr/>
          <p:nvPr/>
        </p:nvGrpSpPr>
        <p:grpSpPr>
          <a:xfrm>
            <a:off x="751959" y="4202849"/>
            <a:ext cx="1516877" cy="1923328"/>
            <a:chOff x="332413" y="4065079"/>
            <a:chExt cx="1517272" cy="1923829"/>
          </a:xfrm>
        </p:grpSpPr>
        <p:sp>
          <p:nvSpPr>
            <p:cNvPr id="21" name="Rectangle: Rounded Corners 3">
              <a:extLst>
                <a:ext uri="{FF2B5EF4-FFF2-40B4-BE49-F238E27FC236}">
                  <a16:creationId xmlns:a16="http://schemas.microsoft.com/office/drawing/2014/main" id="{BA1D4B75-9F94-FF92-5803-AD9C09043B8D}"/>
                </a:ext>
              </a:extLst>
            </p:cNvPr>
            <p:cNvSpPr/>
            <p:nvPr/>
          </p:nvSpPr>
          <p:spPr bwMode="auto">
            <a:xfrm>
              <a:off x="332413" y="4065079"/>
              <a:ext cx="1517272" cy="1923829"/>
            </a:xfrm>
            <a:prstGeom prst="roundRect">
              <a:avLst>
                <a:gd name="adj" fmla="val 2446"/>
              </a:avLst>
            </a:prstGeom>
            <a:gradFill>
              <a:gsLst>
                <a:gs pos="100000">
                  <a:srgbClr val="0070F2"/>
                </a:gs>
                <a:gs pos="0">
                  <a:schemeClr val="bg2">
                    <a:lumMod val="40000"/>
                    <a:lumOff val="60000"/>
                  </a:schemeClr>
                </a:gs>
              </a:gsLst>
              <a:lin ang="2700000" scaled="1"/>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71981" rIns="89977" bIns="89977"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100">
                  <a:solidFill>
                    <a:srgbClr val="00144A"/>
                  </a:solidFill>
                  <a:latin typeface="72 Brand Medium"/>
                  <a:cs typeface="72" panose="020B0503030000000003" pitchFamily="34" charset="0"/>
                </a:rPr>
                <a:t>Agent Context</a:t>
              </a:r>
            </a:p>
          </p:txBody>
        </p:sp>
        <p:sp>
          <p:nvSpPr>
            <p:cNvPr id="15" name="Rectangle: Rounded Corners 14">
              <a:extLst>
                <a:ext uri="{FF2B5EF4-FFF2-40B4-BE49-F238E27FC236}">
                  <a16:creationId xmlns:a16="http://schemas.microsoft.com/office/drawing/2014/main" id="{6C3C8FCE-7255-ECC8-16BF-849ADE6E4B2C}"/>
                </a:ext>
              </a:extLst>
            </p:cNvPr>
            <p:cNvSpPr/>
            <p:nvPr/>
          </p:nvSpPr>
          <p:spPr bwMode="gray">
            <a:xfrm>
              <a:off x="494302" y="5575221"/>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Grants</a:t>
              </a:r>
            </a:p>
          </p:txBody>
        </p:sp>
        <p:sp>
          <p:nvSpPr>
            <p:cNvPr id="22" name="Rectangle: Rounded Corners 21">
              <a:extLst>
                <a:ext uri="{FF2B5EF4-FFF2-40B4-BE49-F238E27FC236}">
                  <a16:creationId xmlns:a16="http://schemas.microsoft.com/office/drawing/2014/main" id="{63A5C609-CB05-154A-7445-F464575D5818}"/>
                </a:ext>
              </a:extLst>
            </p:cNvPr>
            <p:cNvSpPr/>
            <p:nvPr/>
          </p:nvSpPr>
          <p:spPr bwMode="gray">
            <a:xfrm>
              <a:off x="494302" y="4464994"/>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13304"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Identity</a:t>
              </a:r>
            </a:p>
          </p:txBody>
        </p:sp>
        <p:sp>
          <p:nvSpPr>
            <p:cNvPr id="23" name="Rectangle: Rounded Corners 22">
              <a:extLst>
                <a:ext uri="{FF2B5EF4-FFF2-40B4-BE49-F238E27FC236}">
                  <a16:creationId xmlns:a16="http://schemas.microsoft.com/office/drawing/2014/main" id="{CA34DEFE-F7D4-3F7E-7F57-7CE4BA2AE579}"/>
                </a:ext>
              </a:extLst>
            </p:cNvPr>
            <p:cNvSpPr/>
            <p:nvPr/>
          </p:nvSpPr>
          <p:spPr bwMode="gray">
            <a:xfrm>
              <a:off x="494302" y="4835070"/>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kern="0">
                  <a:solidFill>
                    <a:srgbClr val="002A86"/>
                  </a:solidFill>
                  <a:latin typeface="72 Brand"/>
                  <a:ea typeface="Arial Unicode MS" pitchFamily="34" charset="-128"/>
                  <a:cs typeface="Arial Unicode MS" pitchFamily="34" charset="-128"/>
                </a:rPr>
                <a:t>Installation data</a:t>
              </a:r>
            </a:p>
          </p:txBody>
        </p:sp>
        <p:sp>
          <p:nvSpPr>
            <p:cNvPr id="25" name="Rectangle: Rounded Corners 24">
              <a:extLst>
                <a:ext uri="{FF2B5EF4-FFF2-40B4-BE49-F238E27FC236}">
                  <a16:creationId xmlns:a16="http://schemas.microsoft.com/office/drawing/2014/main" id="{C0770625-3B4F-02C5-BA1D-10D8DD923250}"/>
                </a:ext>
              </a:extLst>
            </p:cNvPr>
            <p:cNvSpPr/>
            <p:nvPr/>
          </p:nvSpPr>
          <p:spPr bwMode="gray">
            <a:xfrm>
              <a:off x="494302" y="5205146"/>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13304"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Policies</a:t>
              </a:r>
            </a:p>
          </p:txBody>
        </p:sp>
      </p:grpSp>
      <p:sp>
        <p:nvSpPr>
          <p:cNvPr id="47" name="Rectangle: Rounded Corners 46">
            <a:extLst>
              <a:ext uri="{FF2B5EF4-FFF2-40B4-BE49-F238E27FC236}">
                <a16:creationId xmlns:a16="http://schemas.microsoft.com/office/drawing/2014/main" id="{36098C6D-162E-34A5-2F8E-869076318012}"/>
              </a:ext>
            </a:extLst>
          </p:cNvPr>
          <p:cNvSpPr/>
          <p:nvPr/>
        </p:nvSpPr>
        <p:spPr bwMode="gray">
          <a:xfrm>
            <a:off x="7480625" y="3634845"/>
            <a:ext cx="1153071" cy="387249"/>
          </a:xfrm>
          <a:prstGeom prst="roundRect">
            <a:avLst>
              <a:gd name="adj" fmla="val 50000"/>
            </a:avLst>
          </a:prstGeom>
          <a:gradFill flip="none" rotWithShape="1">
            <a:gsLst>
              <a:gs pos="100000">
                <a:srgbClr val="E2D8FF"/>
              </a:gs>
              <a:gs pos="0">
                <a:schemeClr val="bg1"/>
              </a:gs>
            </a:gsLst>
            <a:lin ang="2700000" scaled="1"/>
            <a:tileRect/>
          </a:gradFill>
          <a:ln w="12700">
            <a:solidFill>
              <a:srgbClr val="B89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800">
                <a:solidFill>
                  <a:srgbClr val="1C0C6E"/>
                </a:solidFill>
                <a:latin typeface="72 Brand Book" panose="020B0404030603020204" pitchFamily="34" charset="0"/>
                <a:cs typeface="72" panose="020B0503030000000003" pitchFamily="34" charset="0"/>
              </a:rPr>
              <a:t>Agent bound</a:t>
            </a:r>
            <a:br>
              <a:rPr lang="en-US" sz="800">
                <a:solidFill>
                  <a:srgbClr val="1C0C6E"/>
                </a:solidFill>
                <a:latin typeface="72 Brand Book" panose="020B0404030603020204" pitchFamily="34" charset="0"/>
                <a:cs typeface="72" panose="020B0503030000000003" pitchFamily="34" charset="0"/>
              </a:rPr>
            </a:br>
            <a:r>
              <a:rPr lang="en-US" sz="800">
                <a:solidFill>
                  <a:srgbClr val="1C0C6E"/>
                </a:solidFill>
                <a:latin typeface="72 Brand Book" panose="020B0404030603020204" pitchFamily="34" charset="0"/>
                <a:cs typeface="72" panose="020B0503030000000003" pitchFamily="34" charset="0"/>
              </a:rPr>
              <a:t>downstream token</a:t>
            </a:r>
          </a:p>
        </p:txBody>
      </p:sp>
      <p:sp>
        <p:nvSpPr>
          <p:cNvPr id="44" name="Rectangle: Rounded Corners 13">
            <a:extLst>
              <a:ext uri="{FF2B5EF4-FFF2-40B4-BE49-F238E27FC236}">
                <a16:creationId xmlns:a16="http://schemas.microsoft.com/office/drawing/2014/main" id="{C3FBBE7C-3DCE-785A-0135-99A882A6B960}"/>
              </a:ext>
            </a:extLst>
          </p:cNvPr>
          <p:cNvSpPr/>
          <p:nvPr/>
        </p:nvSpPr>
        <p:spPr bwMode="gray">
          <a:xfrm>
            <a:off x="9333816" y="2120636"/>
            <a:ext cx="700857" cy="703905"/>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pPr>
            <a:endParaRPr lang="en-US" sz="1200">
              <a:gradFill>
                <a:gsLst>
                  <a:gs pos="0">
                    <a:srgbClr val="002A86"/>
                  </a:gs>
                  <a:gs pos="100000">
                    <a:srgbClr val="002A86"/>
                  </a:gs>
                </a:gsLst>
                <a:lin ang="5400000" scaled="1"/>
              </a:gradFill>
              <a:latin typeface="72 Brand Medium"/>
              <a:cs typeface="72" panose="020B0503030000000003" pitchFamily="34" charset="0"/>
            </a:endParaRPr>
          </a:p>
        </p:txBody>
      </p:sp>
      <p:sp>
        <p:nvSpPr>
          <p:cNvPr id="45" name="TextBox 44">
            <a:extLst>
              <a:ext uri="{FF2B5EF4-FFF2-40B4-BE49-F238E27FC236}">
                <a16:creationId xmlns:a16="http://schemas.microsoft.com/office/drawing/2014/main" id="{A13F3F4B-EA3E-EBFA-F7E4-A2666511644C}"/>
              </a:ext>
            </a:extLst>
          </p:cNvPr>
          <p:cNvSpPr txBox="1"/>
          <p:nvPr/>
        </p:nvSpPr>
        <p:spPr>
          <a:xfrm>
            <a:off x="9362047" y="2951090"/>
            <a:ext cx="644408" cy="184666"/>
          </a:xfrm>
          <a:prstGeom prst="rect">
            <a:avLst/>
          </a:prstGeom>
          <a:noFill/>
        </p:spPr>
        <p:txBody>
          <a:bodyPr wrap="none" lIns="0" tIns="0" rIns="0" bIns="0" rtlCol="0" anchor="ctr">
            <a:spAutoFit/>
          </a:bodyPr>
          <a:lstStyle/>
          <a:p>
            <a:pPr algn="ctr" defTabSz="1088449" fontAlgn="base">
              <a:spcBef>
                <a:spcPct val="50000"/>
              </a:spcBef>
              <a:spcAft>
                <a:spcPct val="0"/>
              </a:spcAft>
              <a:buClr>
                <a:srgbClr val="000000"/>
              </a:buClr>
              <a:buSzPct val="100000"/>
            </a:pPr>
            <a:r>
              <a:rPr lang="en-US" sz="1200" kern="0">
                <a:gradFill>
                  <a:gsLst>
                    <a:gs pos="0">
                      <a:srgbClr val="002A86"/>
                    </a:gs>
                    <a:gs pos="100000">
                      <a:srgbClr val="002A86"/>
                    </a:gs>
                  </a:gsLst>
                  <a:lin ang="5400000" scaled="1"/>
                </a:gradFill>
                <a:latin typeface="72 Brand Medium"/>
                <a:ea typeface="72 Brand" pitchFamily="34" charset="-128"/>
                <a:cs typeface="72 Brand" pitchFamily="34" charset="-128"/>
              </a:rPr>
              <a:t>SAP Tool</a:t>
            </a:r>
          </a:p>
        </p:txBody>
      </p:sp>
      <p:sp>
        <p:nvSpPr>
          <p:cNvPr id="46" name="Rectangle: Rounded Corners 15">
            <a:extLst>
              <a:ext uri="{FF2B5EF4-FFF2-40B4-BE49-F238E27FC236}">
                <a16:creationId xmlns:a16="http://schemas.microsoft.com/office/drawing/2014/main" id="{2BE4FB04-2928-322E-4DA5-DF5E73843DBB}"/>
              </a:ext>
            </a:extLst>
          </p:cNvPr>
          <p:cNvSpPr/>
          <p:nvPr/>
        </p:nvSpPr>
        <p:spPr bwMode="gray">
          <a:xfrm>
            <a:off x="9333816" y="3482356"/>
            <a:ext cx="700857" cy="703905"/>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pPr>
            <a:endParaRPr lang="en-US" sz="1200">
              <a:gradFill>
                <a:gsLst>
                  <a:gs pos="0">
                    <a:srgbClr val="002A86"/>
                  </a:gs>
                  <a:gs pos="100000">
                    <a:srgbClr val="002A86"/>
                  </a:gs>
                </a:gsLst>
                <a:lin ang="5400000" scaled="1"/>
              </a:gradFill>
              <a:latin typeface="72 Brand Medium"/>
              <a:cs typeface="72" panose="020B0503030000000003" pitchFamily="34" charset="0"/>
            </a:endParaRPr>
          </a:p>
        </p:txBody>
      </p:sp>
      <p:sp>
        <p:nvSpPr>
          <p:cNvPr id="48" name="TextBox 47">
            <a:extLst>
              <a:ext uri="{FF2B5EF4-FFF2-40B4-BE49-F238E27FC236}">
                <a16:creationId xmlns:a16="http://schemas.microsoft.com/office/drawing/2014/main" id="{960AF36E-DD58-34B6-1292-F2FE56CD6758}"/>
              </a:ext>
            </a:extLst>
          </p:cNvPr>
          <p:cNvSpPr txBox="1"/>
          <p:nvPr/>
        </p:nvSpPr>
        <p:spPr>
          <a:xfrm>
            <a:off x="9123200" y="4312811"/>
            <a:ext cx="1122103" cy="184666"/>
          </a:xfrm>
          <a:prstGeom prst="rect">
            <a:avLst/>
          </a:prstGeom>
          <a:noFill/>
        </p:spPr>
        <p:txBody>
          <a:bodyPr wrap="none" lIns="0" tIns="0" rIns="0" bIns="0" rtlCol="0" anchor="ctr">
            <a:spAutoFit/>
          </a:bodyPr>
          <a:lstStyle/>
          <a:p>
            <a:pPr algn="ctr" defTabSz="1088449" fontAlgn="base">
              <a:spcBef>
                <a:spcPct val="50000"/>
              </a:spcBef>
              <a:spcAft>
                <a:spcPct val="0"/>
              </a:spcAft>
              <a:buClr>
                <a:srgbClr val="000000"/>
              </a:buClr>
              <a:buSzPct val="100000"/>
            </a:pPr>
            <a:r>
              <a:rPr lang="en-US" sz="1200" kern="0">
                <a:gradFill>
                  <a:gsLst>
                    <a:gs pos="0">
                      <a:srgbClr val="002A86"/>
                    </a:gs>
                    <a:gs pos="100000">
                      <a:srgbClr val="002A86"/>
                    </a:gs>
                  </a:gsLst>
                  <a:lin ang="5400000" scaled="1"/>
                </a:gradFill>
                <a:latin typeface="72 Brand Medium"/>
                <a:ea typeface="72 Brand" pitchFamily="34" charset="-128"/>
                <a:cs typeface="72 Brand" pitchFamily="34" charset="-128"/>
              </a:rPr>
              <a:t>Customer Tools</a:t>
            </a:r>
          </a:p>
        </p:txBody>
      </p:sp>
      <p:sp>
        <p:nvSpPr>
          <p:cNvPr id="49" name="Rectangle: Rounded Corners 17">
            <a:extLst>
              <a:ext uri="{FF2B5EF4-FFF2-40B4-BE49-F238E27FC236}">
                <a16:creationId xmlns:a16="http://schemas.microsoft.com/office/drawing/2014/main" id="{3370C669-7601-496E-0FD7-70692041ADCE}"/>
              </a:ext>
            </a:extLst>
          </p:cNvPr>
          <p:cNvSpPr/>
          <p:nvPr/>
        </p:nvSpPr>
        <p:spPr bwMode="gray">
          <a:xfrm>
            <a:off x="9333816" y="4853599"/>
            <a:ext cx="700857" cy="703905"/>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spcBef>
                <a:spcPct val="0"/>
              </a:spcBef>
              <a:spcAft>
                <a:spcPct val="0"/>
              </a:spcAft>
            </a:pPr>
            <a:endParaRPr lang="en-US" sz="1200">
              <a:gradFill>
                <a:gsLst>
                  <a:gs pos="0">
                    <a:srgbClr val="002A86"/>
                  </a:gs>
                  <a:gs pos="100000">
                    <a:srgbClr val="002A86"/>
                  </a:gs>
                </a:gsLst>
                <a:lin ang="5400000" scaled="1"/>
              </a:gradFill>
              <a:latin typeface="72 Brand Medium"/>
              <a:cs typeface="72" panose="020B0503030000000003" pitchFamily="34" charset="0"/>
            </a:endParaRPr>
          </a:p>
        </p:txBody>
      </p:sp>
      <p:sp>
        <p:nvSpPr>
          <p:cNvPr id="50" name="TextBox 49">
            <a:extLst>
              <a:ext uri="{FF2B5EF4-FFF2-40B4-BE49-F238E27FC236}">
                <a16:creationId xmlns:a16="http://schemas.microsoft.com/office/drawing/2014/main" id="{C16B1682-C8C1-34F6-3535-CFAB2ED5D76D}"/>
              </a:ext>
            </a:extLst>
          </p:cNvPr>
          <p:cNvSpPr txBox="1"/>
          <p:nvPr/>
        </p:nvSpPr>
        <p:spPr>
          <a:xfrm>
            <a:off x="9174628" y="5684078"/>
            <a:ext cx="1019245" cy="184618"/>
          </a:xfrm>
          <a:prstGeom prst="rect">
            <a:avLst/>
          </a:prstGeom>
          <a:noFill/>
        </p:spPr>
        <p:txBody>
          <a:bodyPr wrap="none" lIns="0" tIns="0" rIns="0" bIns="0" rtlCol="0" anchor="ctr">
            <a:spAutoFit/>
          </a:bodyPr>
          <a:lstStyle/>
          <a:p>
            <a:pPr algn="ctr" defTabSz="1088449" fontAlgn="base">
              <a:spcBef>
                <a:spcPct val="50000"/>
              </a:spcBef>
              <a:spcAft>
                <a:spcPct val="0"/>
              </a:spcAft>
              <a:buClr>
                <a:srgbClr val="000000"/>
              </a:buClr>
              <a:buSzPct val="100000"/>
            </a:pPr>
            <a:r>
              <a:rPr lang="en-US" sz="1200" kern="0">
                <a:gradFill>
                  <a:gsLst>
                    <a:gs pos="0">
                      <a:srgbClr val="002A86"/>
                    </a:gs>
                    <a:gs pos="100000">
                      <a:srgbClr val="002A86"/>
                    </a:gs>
                  </a:gsLst>
                  <a:lin ang="5400000" scaled="1"/>
                </a:gradFill>
                <a:latin typeface="72 Brand Medium"/>
                <a:ea typeface="72 Brand" pitchFamily="34" charset="-128"/>
                <a:cs typeface="72 Brand" pitchFamily="34" charset="-128"/>
              </a:rPr>
              <a:t>External Tools</a:t>
            </a:r>
          </a:p>
        </p:txBody>
      </p:sp>
      <p:sp>
        <p:nvSpPr>
          <p:cNvPr id="51" name="Rectangle: Rounded Corners 219">
            <a:extLst>
              <a:ext uri="{FF2B5EF4-FFF2-40B4-BE49-F238E27FC236}">
                <a16:creationId xmlns:a16="http://schemas.microsoft.com/office/drawing/2014/main" id="{C907EB39-D2EF-4643-584C-C820712184F2}"/>
              </a:ext>
            </a:extLst>
          </p:cNvPr>
          <p:cNvSpPr/>
          <p:nvPr/>
        </p:nvSpPr>
        <p:spPr bwMode="gray">
          <a:xfrm flipH="1">
            <a:off x="8992449" y="2464492"/>
            <a:ext cx="293121" cy="2777040"/>
          </a:xfrm>
          <a:custGeom>
            <a:avLst/>
            <a:gdLst>
              <a:gd name="connsiteX0" fmla="*/ 0 w 374577"/>
              <a:gd name="connsiteY0" fmla="*/ 133949 h 3976270"/>
              <a:gd name="connsiteX1" fmla="*/ 133949 w 374577"/>
              <a:gd name="connsiteY1" fmla="*/ 0 h 3976270"/>
              <a:gd name="connsiteX2" fmla="*/ 240628 w 374577"/>
              <a:gd name="connsiteY2" fmla="*/ 0 h 3976270"/>
              <a:gd name="connsiteX3" fmla="*/ 374577 w 374577"/>
              <a:gd name="connsiteY3" fmla="*/ 133949 h 3976270"/>
              <a:gd name="connsiteX4" fmla="*/ 374577 w 374577"/>
              <a:gd name="connsiteY4" fmla="*/ 3842321 h 3976270"/>
              <a:gd name="connsiteX5" fmla="*/ 240628 w 374577"/>
              <a:gd name="connsiteY5" fmla="*/ 3976270 h 3976270"/>
              <a:gd name="connsiteX6" fmla="*/ 133949 w 374577"/>
              <a:gd name="connsiteY6" fmla="*/ 3976270 h 3976270"/>
              <a:gd name="connsiteX7" fmla="*/ 0 w 374577"/>
              <a:gd name="connsiteY7" fmla="*/ 3842321 h 3976270"/>
              <a:gd name="connsiteX8" fmla="*/ 0 w 374577"/>
              <a:gd name="connsiteY8" fmla="*/ 133949 h 3976270"/>
              <a:gd name="connsiteX0" fmla="*/ 0 w 374577"/>
              <a:gd name="connsiteY0" fmla="*/ 133949 h 3976270"/>
              <a:gd name="connsiteX1" fmla="*/ 133949 w 374577"/>
              <a:gd name="connsiteY1" fmla="*/ 0 h 3976270"/>
              <a:gd name="connsiteX2" fmla="*/ 240628 w 374577"/>
              <a:gd name="connsiteY2" fmla="*/ 0 h 3976270"/>
              <a:gd name="connsiteX3" fmla="*/ 374577 w 374577"/>
              <a:gd name="connsiteY3" fmla="*/ 133949 h 3976270"/>
              <a:gd name="connsiteX4" fmla="*/ 374577 w 374577"/>
              <a:gd name="connsiteY4" fmla="*/ 3842321 h 3976270"/>
              <a:gd name="connsiteX5" fmla="*/ 240628 w 374577"/>
              <a:gd name="connsiteY5" fmla="*/ 3976270 h 3976270"/>
              <a:gd name="connsiteX6" fmla="*/ 133949 w 374577"/>
              <a:gd name="connsiteY6" fmla="*/ 3976270 h 3976270"/>
              <a:gd name="connsiteX7" fmla="*/ 0 w 374577"/>
              <a:gd name="connsiteY7" fmla="*/ 3842321 h 3976270"/>
              <a:gd name="connsiteX8" fmla="*/ 91440 w 374577"/>
              <a:gd name="connsiteY8" fmla="*/ 225389 h 3976270"/>
              <a:gd name="connsiteX0" fmla="*/ 0 w 374577"/>
              <a:gd name="connsiteY0" fmla="*/ 133949 h 3976270"/>
              <a:gd name="connsiteX1" fmla="*/ 133949 w 374577"/>
              <a:gd name="connsiteY1" fmla="*/ 0 h 3976270"/>
              <a:gd name="connsiteX2" fmla="*/ 240628 w 374577"/>
              <a:gd name="connsiteY2" fmla="*/ 0 h 3976270"/>
              <a:gd name="connsiteX3" fmla="*/ 374577 w 374577"/>
              <a:gd name="connsiteY3" fmla="*/ 133949 h 3976270"/>
              <a:gd name="connsiteX4" fmla="*/ 374577 w 374577"/>
              <a:gd name="connsiteY4" fmla="*/ 3842321 h 3976270"/>
              <a:gd name="connsiteX5" fmla="*/ 240628 w 374577"/>
              <a:gd name="connsiteY5" fmla="*/ 3976270 h 3976270"/>
              <a:gd name="connsiteX6" fmla="*/ 133949 w 374577"/>
              <a:gd name="connsiteY6" fmla="*/ 3976270 h 3976270"/>
              <a:gd name="connsiteX7" fmla="*/ 0 w 374577"/>
              <a:gd name="connsiteY7" fmla="*/ 3842321 h 3976270"/>
              <a:gd name="connsiteX0" fmla="*/ 133949 w 374577"/>
              <a:gd name="connsiteY0" fmla="*/ 0 h 3976270"/>
              <a:gd name="connsiteX1" fmla="*/ 240628 w 374577"/>
              <a:gd name="connsiteY1" fmla="*/ 0 h 3976270"/>
              <a:gd name="connsiteX2" fmla="*/ 374577 w 374577"/>
              <a:gd name="connsiteY2" fmla="*/ 133949 h 3976270"/>
              <a:gd name="connsiteX3" fmla="*/ 374577 w 374577"/>
              <a:gd name="connsiteY3" fmla="*/ 3842321 h 3976270"/>
              <a:gd name="connsiteX4" fmla="*/ 240628 w 374577"/>
              <a:gd name="connsiteY4" fmla="*/ 3976270 h 3976270"/>
              <a:gd name="connsiteX5" fmla="*/ 133949 w 374577"/>
              <a:gd name="connsiteY5" fmla="*/ 3976270 h 3976270"/>
              <a:gd name="connsiteX6" fmla="*/ 0 w 374577"/>
              <a:gd name="connsiteY6" fmla="*/ 3842321 h 3976270"/>
              <a:gd name="connsiteX0" fmla="*/ 0 w 240628"/>
              <a:gd name="connsiteY0" fmla="*/ 0 h 3976270"/>
              <a:gd name="connsiteX1" fmla="*/ 106679 w 240628"/>
              <a:gd name="connsiteY1" fmla="*/ 0 h 3976270"/>
              <a:gd name="connsiteX2" fmla="*/ 240628 w 240628"/>
              <a:gd name="connsiteY2" fmla="*/ 133949 h 3976270"/>
              <a:gd name="connsiteX3" fmla="*/ 240628 w 240628"/>
              <a:gd name="connsiteY3" fmla="*/ 3842321 h 3976270"/>
              <a:gd name="connsiteX4" fmla="*/ 106679 w 240628"/>
              <a:gd name="connsiteY4" fmla="*/ 3976270 h 3976270"/>
              <a:gd name="connsiteX5" fmla="*/ 0 w 240628"/>
              <a:gd name="connsiteY5" fmla="*/ 3976270 h 3976270"/>
              <a:gd name="connsiteX0" fmla="*/ 0 w 367446"/>
              <a:gd name="connsiteY0" fmla="*/ 0 h 3976270"/>
              <a:gd name="connsiteX1" fmla="*/ 233497 w 367446"/>
              <a:gd name="connsiteY1" fmla="*/ 0 h 3976270"/>
              <a:gd name="connsiteX2" fmla="*/ 367446 w 367446"/>
              <a:gd name="connsiteY2" fmla="*/ 133949 h 3976270"/>
              <a:gd name="connsiteX3" fmla="*/ 367446 w 367446"/>
              <a:gd name="connsiteY3" fmla="*/ 3842321 h 3976270"/>
              <a:gd name="connsiteX4" fmla="*/ 233497 w 367446"/>
              <a:gd name="connsiteY4" fmla="*/ 3976270 h 3976270"/>
              <a:gd name="connsiteX5" fmla="*/ 126818 w 367446"/>
              <a:gd name="connsiteY5" fmla="*/ 3976270 h 3976270"/>
              <a:gd name="connsiteX0" fmla="*/ 52583 w 420029"/>
              <a:gd name="connsiteY0" fmla="*/ 0 h 3979364"/>
              <a:gd name="connsiteX1" fmla="*/ 286080 w 420029"/>
              <a:gd name="connsiteY1" fmla="*/ 0 h 3979364"/>
              <a:gd name="connsiteX2" fmla="*/ 420029 w 420029"/>
              <a:gd name="connsiteY2" fmla="*/ 133949 h 3979364"/>
              <a:gd name="connsiteX3" fmla="*/ 420029 w 420029"/>
              <a:gd name="connsiteY3" fmla="*/ 3842321 h 3979364"/>
              <a:gd name="connsiteX4" fmla="*/ 286080 w 420029"/>
              <a:gd name="connsiteY4" fmla="*/ 3976270 h 3979364"/>
              <a:gd name="connsiteX5" fmla="*/ 0 w 420029"/>
              <a:gd name="connsiteY5" fmla="*/ 3979364 h 397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029" h="3979364">
                <a:moveTo>
                  <a:pt x="52583" y="0"/>
                </a:moveTo>
                <a:lnTo>
                  <a:pt x="286080" y="0"/>
                </a:lnTo>
                <a:cubicBezTo>
                  <a:pt x="360058" y="0"/>
                  <a:pt x="420029" y="59971"/>
                  <a:pt x="420029" y="133949"/>
                </a:cubicBezTo>
                <a:lnTo>
                  <a:pt x="420029" y="3842321"/>
                </a:lnTo>
                <a:cubicBezTo>
                  <a:pt x="420029" y="3916299"/>
                  <a:pt x="360058" y="3976270"/>
                  <a:pt x="286080" y="3976270"/>
                </a:cubicBezTo>
                <a:lnTo>
                  <a:pt x="0" y="3979364"/>
                </a:lnTo>
              </a:path>
            </a:pathLst>
          </a:custGeom>
          <a:noFill/>
          <a:ln>
            <a:gradFill>
              <a:gsLst>
                <a:gs pos="0">
                  <a:srgbClr val="4DB1FF"/>
                </a:gs>
                <a:gs pos="100000">
                  <a:srgbClr val="A6E0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cxnSp>
        <p:nvCxnSpPr>
          <p:cNvPr id="52" name="Straight Connector 51">
            <a:extLst>
              <a:ext uri="{FF2B5EF4-FFF2-40B4-BE49-F238E27FC236}">
                <a16:creationId xmlns:a16="http://schemas.microsoft.com/office/drawing/2014/main" id="{97EACB2A-E3D6-94C2-B282-156B6121C74B}"/>
              </a:ext>
            </a:extLst>
          </p:cNvPr>
          <p:cNvCxnSpPr>
            <a:cxnSpLocks/>
          </p:cNvCxnSpPr>
          <p:nvPr/>
        </p:nvCxnSpPr>
        <p:spPr>
          <a:xfrm>
            <a:off x="8843051" y="3853010"/>
            <a:ext cx="353640" cy="0"/>
          </a:xfrm>
          <a:prstGeom prst="line">
            <a:avLst/>
          </a:prstGeom>
          <a:noFill/>
          <a:ln>
            <a:gradFill>
              <a:gsLst>
                <a:gs pos="0">
                  <a:srgbClr val="4DB1FF"/>
                </a:gs>
                <a:gs pos="100000">
                  <a:srgbClr val="A6E0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53" name="Graphic 52">
            <a:extLst>
              <a:ext uri="{FF2B5EF4-FFF2-40B4-BE49-F238E27FC236}">
                <a16:creationId xmlns:a16="http://schemas.microsoft.com/office/drawing/2014/main" id="{4D43D6A3-2B21-7757-BD25-233E107B67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6199" y="5057507"/>
            <a:ext cx="296093" cy="296091"/>
          </a:xfrm>
          <a:prstGeom prst="rect">
            <a:avLst/>
          </a:prstGeom>
        </p:spPr>
      </p:pic>
      <p:pic>
        <p:nvPicPr>
          <p:cNvPr id="54" name="Graphic 53">
            <a:extLst>
              <a:ext uri="{FF2B5EF4-FFF2-40B4-BE49-F238E27FC236}">
                <a16:creationId xmlns:a16="http://schemas.microsoft.com/office/drawing/2014/main" id="{9F07DD0C-4E4E-5BEC-4AB5-7E9CF4FEE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0961" y="3691025"/>
            <a:ext cx="286567" cy="286567"/>
          </a:xfrm>
          <a:prstGeom prst="rect">
            <a:avLst/>
          </a:prstGeom>
        </p:spPr>
      </p:pic>
      <p:pic>
        <p:nvPicPr>
          <p:cNvPr id="55" name="Graphic 54">
            <a:extLst>
              <a:ext uri="{FF2B5EF4-FFF2-40B4-BE49-F238E27FC236}">
                <a16:creationId xmlns:a16="http://schemas.microsoft.com/office/drawing/2014/main" id="{E5D660DE-1393-E466-F48C-6FCB97F736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6170" y="2334514"/>
            <a:ext cx="276153" cy="276153"/>
          </a:xfrm>
          <a:prstGeom prst="rect">
            <a:avLst/>
          </a:prstGeom>
        </p:spPr>
      </p:pic>
      <p:grpSp>
        <p:nvGrpSpPr>
          <p:cNvPr id="2" name="Group 1">
            <a:extLst>
              <a:ext uri="{FF2B5EF4-FFF2-40B4-BE49-F238E27FC236}">
                <a16:creationId xmlns:a16="http://schemas.microsoft.com/office/drawing/2014/main" id="{2E2EF4E2-6AD0-1657-A401-F9027E57F148}"/>
              </a:ext>
            </a:extLst>
          </p:cNvPr>
          <p:cNvGrpSpPr/>
          <p:nvPr/>
        </p:nvGrpSpPr>
        <p:grpSpPr>
          <a:xfrm>
            <a:off x="10657282" y="1255562"/>
            <a:ext cx="1346383" cy="2210778"/>
            <a:chOff x="502951" y="1156780"/>
            <a:chExt cx="1346734" cy="2211354"/>
          </a:xfrm>
        </p:grpSpPr>
        <p:sp>
          <p:nvSpPr>
            <p:cNvPr id="4" name="Rectangle: Rounded Corners 3">
              <a:extLst>
                <a:ext uri="{FF2B5EF4-FFF2-40B4-BE49-F238E27FC236}">
                  <a16:creationId xmlns:a16="http://schemas.microsoft.com/office/drawing/2014/main" id="{2C6311C5-50B6-B8C2-269C-3BEC51F89E57}"/>
                </a:ext>
              </a:extLst>
            </p:cNvPr>
            <p:cNvSpPr/>
            <p:nvPr/>
          </p:nvSpPr>
          <p:spPr bwMode="auto">
            <a:xfrm>
              <a:off x="502951" y="1156780"/>
              <a:ext cx="1346734" cy="2211354"/>
            </a:xfrm>
            <a:prstGeom prst="roundRect">
              <a:avLst>
                <a:gd name="adj" fmla="val 2446"/>
              </a:avLst>
            </a:prstGeom>
            <a:gradFill>
              <a:gsLst>
                <a:gs pos="100000">
                  <a:srgbClr val="A6E0FF">
                    <a:alpha val="50000"/>
                  </a:srgbClr>
                </a:gs>
                <a:gs pos="0">
                  <a:srgbClr val="D1EFFF">
                    <a:alpha val="50000"/>
                  </a:srgbClr>
                </a:gs>
              </a:gsLst>
              <a:lin ang="2700000" scaled="1"/>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71981" rIns="89977" bIns="89977"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100">
                  <a:solidFill>
                    <a:srgbClr val="00144A"/>
                  </a:solidFill>
                  <a:latin typeface="72 Brand Medium"/>
                  <a:cs typeface="72" panose="020B0503030000000003" pitchFamily="34" charset="0"/>
                </a:rPr>
                <a:t>SAP managed</a:t>
              </a:r>
            </a:p>
          </p:txBody>
        </p:sp>
        <p:sp>
          <p:nvSpPr>
            <p:cNvPr id="5" name="Rectangle: Rounded Corners 7">
              <a:extLst>
                <a:ext uri="{FF2B5EF4-FFF2-40B4-BE49-F238E27FC236}">
                  <a16:creationId xmlns:a16="http://schemas.microsoft.com/office/drawing/2014/main" id="{BD4BE088-879A-B179-E64F-163A1A4E8C41}"/>
                </a:ext>
              </a:extLst>
            </p:cNvPr>
            <p:cNvSpPr/>
            <p:nvPr/>
          </p:nvSpPr>
          <p:spPr bwMode="gray">
            <a:xfrm>
              <a:off x="600318" y="1555549"/>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Joule</a:t>
              </a:r>
            </a:p>
          </p:txBody>
        </p:sp>
        <p:sp>
          <p:nvSpPr>
            <p:cNvPr id="6" name="Rectangle: Rounded Corners 8">
              <a:extLst>
                <a:ext uri="{FF2B5EF4-FFF2-40B4-BE49-F238E27FC236}">
                  <a16:creationId xmlns:a16="http://schemas.microsoft.com/office/drawing/2014/main" id="{1D1CA9F3-E739-72E7-1BC7-DCEC90A178C4}"/>
                </a:ext>
              </a:extLst>
            </p:cNvPr>
            <p:cNvSpPr/>
            <p:nvPr/>
          </p:nvSpPr>
          <p:spPr bwMode="gray">
            <a:xfrm>
              <a:off x="600318" y="1905922"/>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SAP Agent </a:t>
              </a:r>
            </a:p>
          </p:txBody>
        </p:sp>
        <p:sp>
          <p:nvSpPr>
            <p:cNvPr id="10" name="Rectangle: Rounded Corners 11">
              <a:extLst>
                <a:ext uri="{FF2B5EF4-FFF2-40B4-BE49-F238E27FC236}">
                  <a16:creationId xmlns:a16="http://schemas.microsoft.com/office/drawing/2014/main" id="{01096A49-5F6D-268E-BCD0-035163E401D7}"/>
                </a:ext>
              </a:extLst>
            </p:cNvPr>
            <p:cNvSpPr/>
            <p:nvPr/>
          </p:nvSpPr>
          <p:spPr bwMode="gray">
            <a:xfrm>
              <a:off x="600318" y="2256295"/>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Code Base</a:t>
              </a:r>
            </a:p>
          </p:txBody>
        </p:sp>
        <p:sp>
          <p:nvSpPr>
            <p:cNvPr id="11" name="Rectangle: Rounded Corners 12">
              <a:extLst>
                <a:ext uri="{FF2B5EF4-FFF2-40B4-BE49-F238E27FC236}">
                  <a16:creationId xmlns:a16="http://schemas.microsoft.com/office/drawing/2014/main" id="{32B8DDD1-85D6-31E8-719B-96C556782E39}"/>
                </a:ext>
              </a:extLst>
            </p:cNvPr>
            <p:cNvSpPr/>
            <p:nvPr/>
          </p:nvSpPr>
          <p:spPr bwMode="gray">
            <a:xfrm>
              <a:off x="600318" y="2606668"/>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Generic Tools</a:t>
              </a:r>
            </a:p>
          </p:txBody>
        </p:sp>
        <p:sp>
          <p:nvSpPr>
            <p:cNvPr id="14" name="Rectangle: Rounded Corners 16">
              <a:extLst>
                <a:ext uri="{FF2B5EF4-FFF2-40B4-BE49-F238E27FC236}">
                  <a16:creationId xmlns:a16="http://schemas.microsoft.com/office/drawing/2014/main" id="{90BD91C7-AB86-24D5-BF44-003802B97C79}"/>
                </a:ext>
              </a:extLst>
            </p:cNvPr>
            <p:cNvSpPr/>
            <p:nvPr/>
          </p:nvSpPr>
          <p:spPr bwMode="gray">
            <a:xfrm>
              <a:off x="600318" y="2957040"/>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rgbClr val="A6E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a:t>
              </a:r>
            </a:p>
          </p:txBody>
        </p:sp>
      </p:grpSp>
      <p:sp>
        <p:nvSpPr>
          <p:cNvPr id="35" name="Rectangle: Rounded Corners 3">
            <a:extLst>
              <a:ext uri="{FF2B5EF4-FFF2-40B4-BE49-F238E27FC236}">
                <a16:creationId xmlns:a16="http://schemas.microsoft.com/office/drawing/2014/main" id="{403ACFCC-F94A-7910-B4D5-311FD367F14E}"/>
              </a:ext>
            </a:extLst>
          </p:cNvPr>
          <p:cNvSpPr/>
          <p:nvPr/>
        </p:nvSpPr>
        <p:spPr bwMode="auto">
          <a:xfrm>
            <a:off x="10673311" y="5321970"/>
            <a:ext cx="1346383" cy="1040194"/>
          </a:xfrm>
          <a:prstGeom prst="roundRect">
            <a:avLst>
              <a:gd name="adj" fmla="val 2446"/>
            </a:avLst>
          </a:prstGeom>
          <a:gradFill>
            <a:gsLst>
              <a:gs pos="100000">
                <a:srgbClr val="0070F2"/>
              </a:gs>
              <a:gs pos="0">
                <a:schemeClr val="bg2">
                  <a:lumMod val="40000"/>
                  <a:lumOff val="60000"/>
                </a:schemeClr>
              </a:gs>
            </a:gsLst>
            <a:lin ang="2700000" scaled="1"/>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71981" rIns="89977" bIns="89977"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100">
                <a:solidFill>
                  <a:srgbClr val="00144A"/>
                </a:solidFill>
                <a:latin typeface="72 Brand Medium"/>
                <a:cs typeface="72" panose="020B0503030000000003" pitchFamily="34" charset="0"/>
              </a:rPr>
              <a:t>External</a:t>
            </a:r>
          </a:p>
        </p:txBody>
      </p:sp>
      <p:grpSp>
        <p:nvGrpSpPr>
          <p:cNvPr id="16" name="Group 15">
            <a:extLst>
              <a:ext uri="{FF2B5EF4-FFF2-40B4-BE49-F238E27FC236}">
                <a16:creationId xmlns:a16="http://schemas.microsoft.com/office/drawing/2014/main" id="{9DD11263-0C40-5257-2303-5FDA22BC72B0}"/>
              </a:ext>
            </a:extLst>
          </p:cNvPr>
          <p:cNvGrpSpPr/>
          <p:nvPr/>
        </p:nvGrpSpPr>
        <p:grpSpPr>
          <a:xfrm>
            <a:off x="10654941" y="3560287"/>
            <a:ext cx="1346383" cy="2348898"/>
            <a:chOff x="502951" y="4065080"/>
            <a:chExt cx="1346734" cy="2349510"/>
          </a:xfrm>
        </p:grpSpPr>
        <p:sp>
          <p:nvSpPr>
            <p:cNvPr id="18" name="Rectangle: Rounded Corners 3">
              <a:extLst>
                <a:ext uri="{FF2B5EF4-FFF2-40B4-BE49-F238E27FC236}">
                  <a16:creationId xmlns:a16="http://schemas.microsoft.com/office/drawing/2014/main" id="{98B5005D-AB99-7D13-16FD-A66DB970E51B}"/>
                </a:ext>
              </a:extLst>
            </p:cNvPr>
            <p:cNvSpPr/>
            <p:nvPr/>
          </p:nvSpPr>
          <p:spPr bwMode="auto">
            <a:xfrm>
              <a:off x="502951" y="4065080"/>
              <a:ext cx="1346734" cy="1510142"/>
            </a:xfrm>
            <a:prstGeom prst="roundRect">
              <a:avLst>
                <a:gd name="adj" fmla="val 2446"/>
              </a:avLst>
            </a:prstGeom>
            <a:gradFill>
              <a:gsLst>
                <a:gs pos="100000">
                  <a:srgbClr val="0070F2"/>
                </a:gs>
                <a:gs pos="0">
                  <a:schemeClr val="bg2">
                    <a:lumMod val="40000"/>
                    <a:lumOff val="60000"/>
                  </a:schemeClr>
                </a:gs>
              </a:gsLst>
              <a:lin ang="2700000" scaled="1"/>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71981" rIns="89977" bIns="89977"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100">
                  <a:solidFill>
                    <a:srgbClr val="00144A"/>
                  </a:solidFill>
                  <a:latin typeface="72 Brand Medium"/>
                  <a:cs typeface="72" panose="020B0503030000000003" pitchFamily="34" charset="0"/>
                </a:rPr>
                <a:t>Custom managed</a:t>
              </a:r>
            </a:p>
          </p:txBody>
        </p:sp>
        <p:sp>
          <p:nvSpPr>
            <p:cNvPr id="31" name="Rectangle: Rounded Corners 21">
              <a:extLst>
                <a:ext uri="{FF2B5EF4-FFF2-40B4-BE49-F238E27FC236}">
                  <a16:creationId xmlns:a16="http://schemas.microsoft.com/office/drawing/2014/main" id="{94E8412A-6EE1-B135-7B69-5CD21B6DA7AE}"/>
                </a:ext>
              </a:extLst>
            </p:cNvPr>
            <p:cNvSpPr/>
            <p:nvPr/>
          </p:nvSpPr>
          <p:spPr bwMode="gray">
            <a:xfrm>
              <a:off x="600318" y="4464994"/>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ABAP</a:t>
              </a:r>
            </a:p>
          </p:txBody>
        </p:sp>
        <p:sp>
          <p:nvSpPr>
            <p:cNvPr id="33" name="Rectangle: Rounded Corners 22">
              <a:extLst>
                <a:ext uri="{FF2B5EF4-FFF2-40B4-BE49-F238E27FC236}">
                  <a16:creationId xmlns:a16="http://schemas.microsoft.com/office/drawing/2014/main" id="{F5163986-19AC-E37E-B08A-3B47CA3D17A5}"/>
                </a:ext>
              </a:extLst>
            </p:cNvPr>
            <p:cNvSpPr/>
            <p:nvPr/>
          </p:nvSpPr>
          <p:spPr bwMode="gray">
            <a:xfrm>
              <a:off x="600318" y="4835070"/>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CDS</a:t>
              </a:r>
            </a:p>
          </p:txBody>
        </p:sp>
        <p:sp>
          <p:nvSpPr>
            <p:cNvPr id="34" name="Rectangle: Rounded Corners 24">
              <a:extLst>
                <a:ext uri="{FF2B5EF4-FFF2-40B4-BE49-F238E27FC236}">
                  <a16:creationId xmlns:a16="http://schemas.microsoft.com/office/drawing/2014/main" id="{260AEB49-B7ED-DA4D-4CE0-73520CF4B98F}"/>
                </a:ext>
              </a:extLst>
            </p:cNvPr>
            <p:cNvSpPr/>
            <p:nvPr/>
          </p:nvSpPr>
          <p:spPr bwMode="gray">
            <a:xfrm>
              <a:off x="600318" y="5205146"/>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Custom</a:t>
              </a:r>
            </a:p>
          </p:txBody>
        </p:sp>
        <p:sp>
          <p:nvSpPr>
            <p:cNvPr id="26" name="Rectangle: Rounded Corners 14">
              <a:extLst>
                <a:ext uri="{FF2B5EF4-FFF2-40B4-BE49-F238E27FC236}">
                  <a16:creationId xmlns:a16="http://schemas.microsoft.com/office/drawing/2014/main" id="{A17A5C97-5767-4A50-8216-81978C7066FF}"/>
                </a:ext>
              </a:extLst>
            </p:cNvPr>
            <p:cNvSpPr/>
            <p:nvPr/>
          </p:nvSpPr>
          <p:spPr bwMode="gray">
            <a:xfrm>
              <a:off x="618692" y="6162590"/>
              <a:ext cx="1152000" cy="252000"/>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Cloudflare</a:t>
              </a:r>
            </a:p>
          </p:txBody>
        </p:sp>
      </p:grpSp>
      <p:sp>
        <p:nvSpPr>
          <p:cNvPr id="42" name="Rectangle: Rounded Corners 14">
            <a:extLst>
              <a:ext uri="{FF2B5EF4-FFF2-40B4-BE49-F238E27FC236}">
                <a16:creationId xmlns:a16="http://schemas.microsoft.com/office/drawing/2014/main" id="{04382182-F3C9-62D0-A7E8-3168F63E1C72}"/>
              </a:ext>
            </a:extLst>
          </p:cNvPr>
          <p:cNvSpPr/>
          <p:nvPr/>
        </p:nvSpPr>
        <p:spPr bwMode="gray">
          <a:xfrm>
            <a:off x="10770651" y="6035152"/>
            <a:ext cx="1151700" cy="251934"/>
          </a:xfrm>
          <a:prstGeom prst="roundRect">
            <a:avLst>
              <a:gd name="adj" fmla="val 8412"/>
            </a:avLst>
          </a:prstGeom>
          <a:gradFill flip="none" rotWithShape="1">
            <a:gsLst>
              <a:gs pos="100000">
                <a:srgbClr val="EBF8FF"/>
              </a:gs>
              <a:gs pos="0">
                <a:schemeClr val="bg1"/>
              </a:gs>
            </a:gsLst>
            <a:lin ang="2700000" scaled="1"/>
            <a:tileRect/>
          </a:gra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900">
                <a:solidFill>
                  <a:srgbClr val="002A86"/>
                </a:solidFill>
                <a:latin typeface="72 Brand"/>
                <a:cs typeface="72" panose="020B0503030000000003" pitchFamily="34" charset="0"/>
              </a:rPr>
              <a:t>Github</a:t>
            </a:r>
          </a:p>
        </p:txBody>
      </p:sp>
      <p:sp>
        <p:nvSpPr>
          <p:cNvPr id="36" name="Rectangle: Rounded Corners 46">
            <a:extLst>
              <a:ext uri="{FF2B5EF4-FFF2-40B4-BE49-F238E27FC236}">
                <a16:creationId xmlns:a16="http://schemas.microsoft.com/office/drawing/2014/main" id="{88641FFE-4ACD-4575-B094-715AACE5AD3F}"/>
              </a:ext>
            </a:extLst>
          </p:cNvPr>
          <p:cNvSpPr/>
          <p:nvPr/>
        </p:nvSpPr>
        <p:spPr bwMode="gray">
          <a:xfrm>
            <a:off x="2954172" y="4116950"/>
            <a:ext cx="1153071" cy="387249"/>
          </a:xfrm>
          <a:prstGeom prst="roundRect">
            <a:avLst>
              <a:gd name="adj" fmla="val 50000"/>
            </a:avLst>
          </a:prstGeom>
          <a:gradFill flip="none" rotWithShape="1">
            <a:gsLst>
              <a:gs pos="100000">
                <a:srgbClr val="E2D8FF"/>
              </a:gs>
              <a:gs pos="0">
                <a:schemeClr val="bg1"/>
              </a:gs>
            </a:gsLst>
            <a:lin ang="2700000" scaled="1"/>
            <a:tileRect/>
          </a:gradFill>
          <a:ln w="12700">
            <a:solidFill>
              <a:srgbClr val="B89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800">
                <a:solidFill>
                  <a:srgbClr val="1C0C6E"/>
                </a:solidFill>
                <a:latin typeface="72 Brand Book" panose="020B0404030603020204" pitchFamily="34" charset="0"/>
                <a:cs typeface="72" panose="020B0503030000000003" pitchFamily="34" charset="0"/>
              </a:rPr>
              <a:t>Agent Certificate</a:t>
            </a:r>
          </a:p>
        </p:txBody>
      </p:sp>
      <p:sp>
        <p:nvSpPr>
          <p:cNvPr id="17" name="Rectangle: Rounded Corners 46">
            <a:extLst>
              <a:ext uri="{FF2B5EF4-FFF2-40B4-BE49-F238E27FC236}">
                <a16:creationId xmlns:a16="http://schemas.microsoft.com/office/drawing/2014/main" id="{AC59CE2B-01F1-ED0B-5F49-55F59970E7DC}"/>
              </a:ext>
            </a:extLst>
          </p:cNvPr>
          <p:cNvSpPr/>
          <p:nvPr/>
        </p:nvSpPr>
        <p:spPr bwMode="gray">
          <a:xfrm>
            <a:off x="2999655" y="2971316"/>
            <a:ext cx="1153071" cy="387249"/>
          </a:xfrm>
          <a:prstGeom prst="roundRect">
            <a:avLst>
              <a:gd name="adj" fmla="val 50000"/>
            </a:avLst>
          </a:prstGeom>
          <a:gradFill flip="none" rotWithShape="1">
            <a:gsLst>
              <a:gs pos="100000">
                <a:srgbClr val="E2D8FF"/>
              </a:gs>
              <a:gs pos="0">
                <a:schemeClr val="bg1"/>
              </a:gs>
            </a:gsLst>
            <a:lin ang="2700000" scaled="1"/>
            <a:tileRect/>
          </a:gradFill>
          <a:ln w="12700">
            <a:solidFill>
              <a:srgbClr val="B89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89977" rIns="89977" bIns="89977" numCol="1" spcCol="0" rtlCol="0" fromWordArt="0" anchor="ctr" anchorCtr="0" forceAA="0" compatLnSpc="1">
            <a:prstTxWarp prst="textNoShape">
              <a:avLst/>
            </a:prstTxWarp>
            <a:noAutofit/>
          </a:bodyPr>
          <a:lstStyle/>
          <a:p>
            <a:pPr algn="ctr" defTabSz="932192" fontAlgn="base">
              <a:spcBef>
                <a:spcPct val="0"/>
              </a:spcBef>
              <a:spcAft>
                <a:spcPct val="0"/>
              </a:spcAft>
            </a:pPr>
            <a:r>
              <a:rPr lang="en-US" sz="800" err="1">
                <a:solidFill>
                  <a:srgbClr val="1C0C6E"/>
                </a:solidFill>
                <a:latin typeface="72 Brand Book" panose="020B0404030603020204" pitchFamily="34" charset="0"/>
                <a:cs typeface="72" panose="020B0503030000000003" pitchFamily="34" charset="0"/>
              </a:rPr>
              <a:t>Id_token</a:t>
            </a:r>
            <a:endParaRPr lang="en-US" sz="800">
              <a:solidFill>
                <a:srgbClr val="1C0C6E"/>
              </a:solidFill>
              <a:latin typeface="72 Brand Book" panose="020B0404030603020204" pitchFamily="34" charset="0"/>
              <a:cs typeface="72" panose="020B0503030000000003" pitchFamily="34" charset="0"/>
            </a:endParaRPr>
          </a:p>
        </p:txBody>
      </p:sp>
      <p:pic>
        <p:nvPicPr>
          <p:cNvPr id="58" name="Graphic 57">
            <a:extLst>
              <a:ext uri="{FF2B5EF4-FFF2-40B4-BE49-F238E27FC236}">
                <a16:creationId xmlns:a16="http://schemas.microsoft.com/office/drawing/2014/main" id="{227D8C17-D596-9CFA-074C-6CBB1CA82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22562" y="3164940"/>
            <a:ext cx="1286978" cy="1286978"/>
          </a:xfrm>
          <a:prstGeom prst="rect">
            <a:avLst/>
          </a:prstGeom>
        </p:spPr>
      </p:pic>
    </p:spTree>
    <p:extLst>
      <p:ext uri="{BB962C8B-B14F-4D97-AF65-F5344CB8AC3E}">
        <p14:creationId xmlns:p14="http://schemas.microsoft.com/office/powerpoint/2010/main" val="391770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FE4AA-EBCC-84C6-D835-97238DCAD810}"/>
            </a:ext>
          </a:extLst>
        </p:cNvPr>
        <p:cNvGrpSpPr/>
        <p:nvPr/>
      </p:nvGrpSpPr>
      <p:grpSpPr>
        <a:xfrm>
          <a:off x="0" y="0"/>
          <a:ext cx="0" cy="0"/>
          <a:chOff x="0" y="0"/>
          <a:chExt cx="0" cy="0"/>
        </a:xfrm>
      </p:grpSpPr>
      <p:sp>
        <p:nvSpPr>
          <p:cNvPr id="159" name="Rounded Rectangle 22">
            <a:extLst>
              <a:ext uri="{FF2B5EF4-FFF2-40B4-BE49-F238E27FC236}">
                <a16:creationId xmlns:a16="http://schemas.microsoft.com/office/drawing/2014/main" id="{1AE750FA-8645-BEB0-7CCF-1C92AF05BF71}"/>
              </a:ext>
            </a:extLst>
          </p:cNvPr>
          <p:cNvSpPr/>
          <p:nvPr/>
        </p:nvSpPr>
        <p:spPr bwMode="gray">
          <a:xfrm>
            <a:off x="1945274" y="1145417"/>
            <a:ext cx="8785030" cy="385630"/>
          </a:xfrm>
          <a:prstGeom prst="rect">
            <a:avLst/>
          </a:prstGeom>
          <a:solidFill>
            <a:srgbClr val="198EFE"/>
          </a:solidFill>
          <a:ln w="2540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r>
              <a:rPr lang="en-US" sz="1400">
                <a:gradFill>
                  <a:gsLst>
                    <a:gs pos="0">
                      <a:schemeClr val="bg1"/>
                    </a:gs>
                    <a:gs pos="100000">
                      <a:schemeClr val="bg1"/>
                    </a:gs>
                  </a:gsLst>
                  <a:lin ang="5400000" scaled="1"/>
                </a:gradFill>
                <a:latin typeface="72 Brand Medium" panose="020B0604030603020204" pitchFamily="34" charset="0"/>
                <a:cs typeface="72" panose="020B0503030000000003" pitchFamily="34" charset="0"/>
              </a:rPr>
              <a:t>Onboarding</a:t>
            </a:r>
          </a:p>
        </p:txBody>
      </p:sp>
      <p:sp>
        <p:nvSpPr>
          <p:cNvPr id="173" name="Rectangle 172">
            <a:extLst>
              <a:ext uri="{FF2B5EF4-FFF2-40B4-BE49-F238E27FC236}">
                <a16:creationId xmlns:a16="http://schemas.microsoft.com/office/drawing/2014/main" id="{AF859D6E-2E62-EC72-FB42-B7ED2097BCDA}"/>
              </a:ext>
            </a:extLst>
          </p:cNvPr>
          <p:cNvSpPr/>
          <p:nvPr/>
        </p:nvSpPr>
        <p:spPr>
          <a:xfrm>
            <a:off x="2023623" y="2976737"/>
            <a:ext cx="8491253" cy="220886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4" name="Rectangle 173">
            <a:extLst>
              <a:ext uri="{FF2B5EF4-FFF2-40B4-BE49-F238E27FC236}">
                <a16:creationId xmlns:a16="http://schemas.microsoft.com/office/drawing/2014/main" id="{DF0C68BB-E835-66C2-DEFA-71E2AAC1D7F0}"/>
              </a:ext>
            </a:extLst>
          </p:cNvPr>
          <p:cNvSpPr/>
          <p:nvPr/>
        </p:nvSpPr>
        <p:spPr>
          <a:xfrm>
            <a:off x="268404" y="833729"/>
            <a:ext cx="1676871" cy="5890456"/>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grpSp>
        <p:nvGrpSpPr>
          <p:cNvPr id="71" name="Group 70">
            <a:extLst>
              <a:ext uri="{FF2B5EF4-FFF2-40B4-BE49-F238E27FC236}">
                <a16:creationId xmlns:a16="http://schemas.microsoft.com/office/drawing/2014/main" id="{9F374A06-363C-49BC-B1EA-F9F51F2E6AEF}"/>
              </a:ext>
            </a:extLst>
          </p:cNvPr>
          <p:cNvGrpSpPr/>
          <p:nvPr/>
        </p:nvGrpSpPr>
        <p:grpSpPr>
          <a:xfrm>
            <a:off x="2570469" y="5322702"/>
            <a:ext cx="2089743" cy="1268206"/>
            <a:chOff x="788751" y="5887476"/>
            <a:chExt cx="2456869" cy="735012"/>
          </a:xfrm>
        </p:grpSpPr>
        <p:sp>
          <p:nvSpPr>
            <p:cNvPr id="105" name="Rounded Rectangle 23">
              <a:extLst>
                <a:ext uri="{FF2B5EF4-FFF2-40B4-BE49-F238E27FC236}">
                  <a16:creationId xmlns:a16="http://schemas.microsoft.com/office/drawing/2014/main" id="{86A9B854-A9B7-E0CD-0462-D6400F3758DA}"/>
                </a:ext>
              </a:extLst>
            </p:cNvPr>
            <p:cNvSpPr/>
            <p:nvPr/>
          </p:nvSpPr>
          <p:spPr bwMode="gray">
            <a:xfrm>
              <a:off x="788751" y="5887476"/>
              <a:ext cx="2456869" cy="735012"/>
            </a:xfrm>
            <a:prstGeom prst="roundRect">
              <a:avLst>
                <a:gd name="adj" fmla="val 4763"/>
              </a:avLst>
            </a:prstGeom>
            <a:solidFill>
              <a:srgbClr val="D2EFFF"/>
            </a:solidFill>
            <a:ln w="9525" algn="ctr">
              <a:noFill/>
              <a:miter lim="800000"/>
              <a:headEnd/>
              <a:tailEnd/>
            </a:ln>
            <a:effectLst/>
          </p:spPr>
          <p:txBody>
            <a:bodyPr lIns="89977" tIns="45708" rIns="89954" bIns="71962" rtlCol="0" anchor="t"/>
            <a:lstStyle/>
            <a:p>
              <a:pPr algn="ctr" defTabSz="913852" fontAlgn="base">
                <a:spcAft>
                  <a:spcPct val="0"/>
                </a:spcAft>
                <a:buClr>
                  <a:srgbClr val="F0AB00"/>
                </a:buClr>
                <a:buSzPct val="80000"/>
              </a:pPr>
              <a:r>
                <a:rPr lang="en-US" sz="1100" kern="0">
                  <a:solidFill>
                    <a:srgbClr val="00185A"/>
                  </a:solidFill>
                  <a:latin typeface="72 Brand" panose="020B0504030603020204" pitchFamily="34" charset="0"/>
                  <a:ea typeface="Arial Unicode MS"/>
                  <a:cs typeface="Arial Unicode MS"/>
                </a:rPr>
                <a:t>SAP</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LoB</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MCP</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Servers</a:t>
              </a:r>
            </a:p>
            <a:p>
              <a:pPr algn="ctr" defTabSz="913852" fontAlgn="base">
                <a:spcAft>
                  <a:spcPct val="0"/>
                </a:spcAft>
                <a:buClr>
                  <a:srgbClr val="F0AB00"/>
                </a:buClr>
                <a:buSzPct val="80000"/>
              </a:pPr>
              <a:r>
                <a:rPr lang="en-US" sz="1000" kern="0">
                  <a:solidFill>
                    <a:srgbClr val="00185A"/>
                  </a:solidFill>
                  <a:ea typeface="Arial Unicode MS" pitchFamily="34" charset="-128"/>
                  <a:cs typeface="Arial Unicode MS" pitchFamily="34" charset="-128"/>
                </a:rPr>
                <a:t>SAP Managed</a:t>
              </a:r>
            </a:p>
          </p:txBody>
        </p:sp>
        <p:grpSp>
          <p:nvGrpSpPr>
            <p:cNvPr id="4" name="Group 3">
              <a:extLst>
                <a:ext uri="{FF2B5EF4-FFF2-40B4-BE49-F238E27FC236}">
                  <a16:creationId xmlns:a16="http://schemas.microsoft.com/office/drawing/2014/main" id="{A619FF42-F938-B608-6F38-CB717A9BC80C}"/>
                </a:ext>
              </a:extLst>
            </p:cNvPr>
            <p:cNvGrpSpPr/>
            <p:nvPr/>
          </p:nvGrpSpPr>
          <p:grpSpPr>
            <a:xfrm>
              <a:off x="918833" y="6162386"/>
              <a:ext cx="1533636" cy="388774"/>
              <a:chOff x="764321" y="5825031"/>
              <a:chExt cx="1534032" cy="388875"/>
            </a:xfrm>
          </p:grpSpPr>
          <p:sp>
            <p:nvSpPr>
              <p:cNvPr id="106" name="Rounded Rectangle 7">
                <a:extLst>
                  <a:ext uri="{FF2B5EF4-FFF2-40B4-BE49-F238E27FC236}">
                    <a16:creationId xmlns:a16="http://schemas.microsoft.com/office/drawing/2014/main" id="{76B60C33-24AC-BDAB-8B8C-6F6BD1C837FC}"/>
                  </a:ext>
                </a:extLst>
              </p:cNvPr>
              <p:cNvSpPr/>
              <p:nvPr/>
            </p:nvSpPr>
            <p:spPr bwMode="gray">
              <a:xfrm>
                <a:off x="780436" y="6033906"/>
                <a:ext cx="1303315" cy="180000"/>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S/4HANA PCE</a:t>
                </a:r>
              </a:p>
            </p:txBody>
          </p:sp>
          <p:sp>
            <p:nvSpPr>
              <p:cNvPr id="136" name="Rounded Rectangle 7">
                <a:extLst>
                  <a:ext uri="{FF2B5EF4-FFF2-40B4-BE49-F238E27FC236}">
                    <a16:creationId xmlns:a16="http://schemas.microsoft.com/office/drawing/2014/main" id="{13A99E68-D896-D11B-B294-0041D21ECBCA}"/>
                  </a:ext>
                </a:extLst>
              </p:cNvPr>
              <p:cNvSpPr/>
              <p:nvPr/>
            </p:nvSpPr>
            <p:spPr bwMode="gray">
              <a:xfrm>
                <a:off x="1743503" y="5825031"/>
                <a:ext cx="554850" cy="180000"/>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ISBN</a:t>
                </a:r>
              </a:p>
            </p:txBody>
          </p:sp>
          <p:sp>
            <p:nvSpPr>
              <p:cNvPr id="137" name="Rounded Rectangle 7">
                <a:extLst>
                  <a:ext uri="{FF2B5EF4-FFF2-40B4-BE49-F238E27FC236}">
                    <a16:creationId xmlns:a16="http://schemas.microsoft.com/office/drawing/2014/main" id="{0103D354-C90D-E53E-27E2-70FAAEED26BC}"/>
                  </a:ext>
                </a:extLst>
              </p:cNvPr>
              <p:cNvSpPr/>
              <p:nvPr/>
            </p:nvSpPr>
            <p:spPr bwMode="gray">
              <a:xfrm>
                <a:off x="764321" y="5830480"/>
                <a:ext cx="858006" cy="145676"/>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HCM</a:t>
                </a:r>
              </a:p>
            </p:txBody>
          </p:sp>
        </p:grpSp>
      </p:grpSp>
      <p:grpSp>
        <p:nvGrpSpPr>
          <p:cNvPr id="15" name="Group 14">
            <a:extLst>
              <a:ext uri="{FF2B5EF4-FFF2-40B4-BE49-F238E27FC236}">
                <a16:creationId xmlns:a16="http://schemas.microsoft.com/office/drawing/2014/main" id="{C0478E9D-2837-1D7F-43E6-9E30194EB815}"/>
              </a:ext>
            </a:extLst>
          </p:cNvPr>
          <p:cNvGrpSpPr/>
          <p:nvPr/>
        </p:nvGrpSpPr>
        <p:grpSpPr>
          <a:xfrm>
            <a:off x="2083919" y="3451366"/>
            <a:ext cx="1979485" cy="1269439"/>
            <a:chOff x="970518" y="2983903"/>
            <a:chExt cx="1980000" cy="1269770"/>
          </a:xfrm>
        </p:grpSpPr>
        <p:sp>
          <p:nvSpPr>
            <p:cNvPr id="116" name="Rounded Rectangle 24">
              <a:extLst>
                <a:ext uri="{FF2B5EF4-FFF2-40B4-BE49-F238E27FC236}">
                  <a16:creationId xmlns:a16="http://schemas.microsoft.com/office/drawing/2014/main" id="{6E698C6C-707D-B970-50A0-34D998CACD3B}"/>
                </a:ext>
              </a:extLst>
            </p:cNvPr>
            <p:cNvSpPr/>
            <p:nvPr/>
          </p:nvSpPr>
          <p:spPr bwMode="gray">
            <a:xfrm>
              <a:off x="970518" y="2983903"/>
              <a:ext cx="1980000" cy="1269770"/>
            </a:xfrm>
            <a:prstGeom prst="roundRect">
              <a:avLst>
                <a:gd name="adj" fmla="val 6001"/>
              </a:avLst>
            </a:prstGeom>
            <a:solidFill>
              <a:srgbClr val="D1EFFF"/>
            </a:solidFill>
            <a:ln w="25400" algn="ctr">
              <a:noFill/>
              <a:miter lim="800000"/>
              <a:headEnd/>
              <a:tailEnd/>
            </a:ln>
          </p:spPr>
          <p:txBody>
            <a:bodyPr lIns="89931" tIns="71962" rIns="89931" bIns="71943" rtlCol="0" anchor="t" anchorCtr="0"/>
            <a:lstStyle/>
            <a:p>
              <a:pPr algn="ctr" defTabSz="913578" fontAlgn="base">
                <a:spcBef>
                  <a:spcPct val="50000"/>
                </a:spcBef>
                <a:spcAft>
                  <a:spcPct val="0"/>
                </a:spcAft>
                <a:buClr>
                  <a:srgbClr val="F0AB00"/>
                </a:buClr>
                <a:buSzPct val="80000"/>
                <a:defRPr/>
              </a:pPr>
              <a:r>
                <a:rPr lang="en-US" sz="1100" kern="0">
                  <a:solidFill>
                    <a:srgbClr val="00144A"/>
                  </a:solidFill>
                  <a:latin typeface="72 Brand Medium" panose="020B0504030603020204" pitchFamily="34" charset="0"/>
                  <a:ea typeface="Arial Unicode MS" pitchFamily="34" charset="-128"/>
                  <a:cs typeface="Arial Unicode MS" pitchFamily="34" charset="-128"/>
                </a:rPr>
                <a:t>Auth Server</a:t>
              </a:r>
              <a:endParaRPr lang="en-US" sz="900" kern="0">
                <a:solidFill>
                  <a:srgbClr val="00144A"/>
                </a:solidFill>
                <a:ea typeface="Arial Unicode MS" pitchFamily="34" charset="-128"/>
                <a:cs typeface="Arial Unicode MS" pitchFamily="34" charset="-128"/>
              </a:endParaRPr>
            </a:p>
          </p:txBody>
        </p:sp>
        <p:sp>
          <p:nvSpPr>
            <p:cNvPr id="118" name="Rounded Rectangle 35">
              <a:extLst>
                <a:ext uri="{FF2B5EF4-FFF2-40B4-BE49-F238E27FC236}">
                  <a16:creationId xmlns:a16="http://schemas.microsoft.com/office/drawing/2014/main" id="{17408D70-098D-9CB7-262B-1F98A1FB3135}"/>
                </a:ext>
              </a:extLst>
            </p:cNvPr>
            <p:cNvSpPr/>
            <p:nvPr/>
          </p:nvSpPr>
          <p:spPr bwMode="gray">
            <a:xfrm>
              <a:off x="1208159" y="3329652"/>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Identity Store</a:t>
              </a:r>
              <a:endParaRPr lang="en-US" sz="7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119" name="Rounded Rectangle 35">
              <a:extLst>
                <a:ext uri="{FF2B5EF4-FFF2-40B4-BE49-F238E27FC236}">
                  <a16:creationId xmlns:a16="http://schemas.microsoft.com/office/drawing/2014/main" id="{AD66F3CB-5D11-688A-1AA4-64824F656D7D}"/>
                </a:ext>
              </a:extLst>
            </p:cNvPr>
            <p:cNvSpPr/>
            <p:nvPr/>
          </p:nvSpPr>
          <p:spPr bwMode="gray">
            <a:xfrm>
              <a:off x="1208159" y="3633609"/>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OAuth APIs</a:t>
              </a:r>
            </a:p>
          </p:txBody>
        </p:sp>
        <p:sp>
          <p:nvSpPr>
            <p:cNvPr id="120" name="Rounded Rectangle 35">
              <a:extLst>
                <a:ext uri="{FF2B5EF4-FFF2-40B4-BE49-F238E27FC236}">
                  <a16:creationId xmlns:a16="http://schemas.microsoft.com/office/drawing/2014/main" id="{D3F2CDCD-43A4-F49D-21E3-12C2C8415DA9}"/>
                </a:ext>
              </a:extLst>
            </p:cNvPr>
            <p:cNvSpPr/>
            <p:nvPr/>
          </p:nvSpPr>
          <p:spPr bwMode="gray">
            <a:xfrm>
              <a:off x="1208159" y="3937567"/>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Authentication</a:t>
              </a:r>
              <a:r>
                <a:rPr lang="en-US" sz="900" kern="0">
                  <a:solidFill>
                    <a:srgbClr val="00144A"/>
                  </a:solidFill>
                  <a:latin typeface="72 Brand Medium" panose="020B0504030603020204" pitchFamily="34" charset="0"/>
                  <a:ea typeface="Arial Unicode MS" pitchFamily="34" charset="-128"/>
                  <a:cs typeface="Arial Unicode MS" pitchFamily="34" charset="-128"/>
                </a:rPr>
                <a:t> </a:t>
              </a:r>
              <a:r>
                <a:rPr lang="en-US" sz="900" kern="0">
                  <a:solidFill>
                    <a:srgbClr val="002A86"/>
                  </a:solidFill>
                  <a:latin typeface="72 Brand" panose="020B0504030603020204" pitchFamily="34" charset="0"/>
                  <a:ea typeface="Arial Unicode MS" pitchFamily="34" charset="-128"/>
                  <a:cs typeface="Arial Unicode MS" pitchFamily="34" charset="-128"/>
                </a:rPr>
                <a:t>Tools</a:t>
              </a:r>
            </a:p>
          </p:txBody>
        </p:sp>
      </p:grpSp>
      <p:sp>
        <p:nvSpPr>
          <p:cNvPr id="123" name="Rounded Rectangle 22">
            <a:extLst>
              <a:ext uri="{FF2B5EF4-FFF2-40B4-BE49-F238E27FC236}">
                <a16:creationId xmlns:a16="http://schemas.microsoft.com/office/drawing/2014/main" id="{B1BA20EA-577D-039A-53F1-9793276129FD}"/>
              </a:ext>
            </a:extLst>
          </p:cNvPr>
          <p:cNvSpPr/>
          <p:nvPr/>
        </p:nvSpPr>
        <p:spPr bwMode="gray">
          <a:xfrm>
            <a:off x="426011" y="1127193"/>
            <a:ext cx="1669880" cy="5507013"/>
          </a:xfrm>
          <a:prstGeom prst="roundRect">
            <a:avLst>
              <a:gd name="adj" fmla="val 19242"/>
            </a:avLst>
          </a:prstGeom>
          <a:noFill/>
          <a:ln w="25400" algn="ctr">
            <a:noFill/>
            <a:miter lim="800000"/>
            <a:headEnd/>
            <a:tailEnd/>
          </a:ln>
        </p:spPr>
        <p:txBody>
          <a:bodyPr lIns="89931" tIns="71962" rIns="89931" bIns="71943" rtlCol="0" anchor="t" anchorCtr="0"/>
          <a:lstStyle/>
          <a:p>
            <a:pPr algn="ctr" defTabSz="913578" fontAlgn="base">
              <a:spcBef>
                <a:spcPct val="50000"/>
              </a:spcBef>
              <a:spcAft>
                <a:spcPct val="0"/>
              </a:spcAft>
              <a:buClr>
                <a:srgbClr val="F0AB00"/>
              </a:buClr>
              <a:buSzPct val="80000"/>
            </a:pPr>
            <a:endParaRPr lang="en-US" sz="900" kern="0">
              <a:solidFill>
                <a:schemeClr val="bg1"/>
              </a:solidFill>
              <a:ea typeface="Arial Unicode MS" pitchFamily="34" charset="-128"/>
              <a:cs typeface="Arial Unicode MS" pitchFamily="34" charset="-128"/>
            </a:endParaRPr>
          </a:p>
        </p:txBody>
      </p:sp>
      <p:sp>
        <p:nvSpPr>
          <p:cNvPr id="25" name="Rectangle: Rounded Corners 4">
            <a:extLst>
              <a:ext uri="{FF2B5EF4-FFF2-40B4-BE49-F238E27FC236}">
                <a16:creationId xmlns:a16="http://schemas.microsoft.com/office/drawing/2014/main" id="{88232210-30DA-FCD5-B9C3-56BF478AE7B7}"/>
              </a:ext>
            </a:extLst>
          </p:cNvPr>
          <p:cNvSpPr/>
          <p:nvPr/>
        </p:nvSpPr>
        <p:spPr bwMode="auto">
          <a:xfrm>
            <a:off x="10556433" y="1145417"/>
            <a:ext cx="1452824" cy="4040186"/>
          </a:xfrm>
          <a:prstGeom prst="roundRect">
            <a:avLst>
              <a:gd name="adj" fmla="val 2070"/>
            </a:avLst>
          </a:prstGeom>
          <a:gradFill>
            <a:gsLst>
              <a:gs pos="0">
                <a:srgbClr val="EBF8FF"/>
              </a:gs>
              <a:gs pos="0">
                <a:schemeClr val="bg1"/>
              </a:gs>
            </a:gsLst>
            <a:lin ang="2700000" scaled="1"/>
          </a:gradFill>
          <a:ln w="9525" algn="ctr">
            <a:solidFill>
              <a:schemeClr val="accent1"/>
            </a:solidFill>
            <a:miter lim="800000"/>
            <a:headEnd/>
            <a:tailEnd/>
          </a:ln>
          <a:effectLst/>
        </p:spPr>
        <p:txBody>
          <a:bodyPr lIns="89977" tIns="91416" rIns="89954" bIns="71962" rtlCol="0" anchor="t"/>
          <a:lstStyle/>
          <a:p>
            <a:pPr algn="ctr" defTabSz="913852" fontAlgn="base">
              <a:spcBef>
                <a:spcPct val="50000"/>
              </a:spcBef>
              <a:spcAft>
                <a:spcPct val="0"/>
              </a:spcAft>
              <a:buClr>
                <a:srgbClr val="F0AB00"/>
              </a:buClr>
              <a:buSzPct val="80000"/>
            </a:pPr>
            <a:r>
              <a:rPr lang="en-US" sz="1400" b="1" kern="0">
                <a:ln>
                  <a:solidFill>
                    <a:schemeClr val="accent1">
                      <a:lumMod val="50000"/>
                    </a:schemeClr>
                  </a:solidFill>
                </a:ln>
                <a:solidFill>
                  <a:srgbClr val="00185A"/>
                </a:solidFill>
                <a:latin typeface="+mj-lt"/>
                <a:ea typeface="Arial Unicode MS" pitchFamily="34" charset="-128"/>
                <a:cs typeface="Arial Unicode MS" pitchFamily="34" charset="-128"/>
              </a:rPr>
              <a:t>SAP Services </a:t>
            </a:r>
          </a:p>
        </p:txBody>
      </p:sp>
      <p:grpSp>
        <p:nvGrpSpPr>
          <p:cNvPr id="73" name="Group 72">
            <a:extLst>
              <a:ext uri="{FF2B5EF4-FFF2-40B4-BE49-F238E27FC236}">
                <a16:creationId xmlns:a16="http://schemas.microsoft.com/office/drawing/2014/main" id="{EF9B009F-5246-9BCB-AE6A-F2A883F42BEC}"/>
              </a:ext>
            </a:extLst>
          </p:cNvPr>
          <p:cNvGrpSpPr/>
          <p:nvPr/>
        </p:nvGrpSpPr>
        <p:grpSpPr>
          <a:xfrm>
            <a:off x="5134789" y="5308765"/>
            <a:ext cx="1979485" cy="1268206"/>
            <a:chOff x="4241586" y="5875230"/>
            <a:chExt cx="2941907" cy="1268206"/>
          </a:xfrm>
        </p:grpSpPr>
        <p:sp>
          <p:nvSpPr>
            <p:cNvPr id="101" name="Rounded Rectangle 23">
              <a:extLst>
                <a:ext uri="{FF2B5EF4-FFF2-40B4-BE49-F238E27FC236}">
                  <a16:creationId xmlns:a16="http://schemas.microsoft.com/office/drawing/2014/main" id="{211FB74B-8674-2BB5-D8C9-9FDB29520965}"/>
                </a:ext>
              </a:extLst>
            </p:cNvPr>
            <p:cNvSpPr/>
            <p:nvPr/>
          </p:nvSpPr>
          <p:spPr bwMode="gray">
            <a:xfrm>
              <a:off x="4241586" y="5875230"/>
              <a:ext cx="2941907" cy="1268206"/>
            </a:xfrm>
            <a:prstGeom prst="roundRect">
              <a:avLst>
                <a:gd name="adj" fmla="val 4763"/>
              </a:avLst>
            </a:prstGeom>
            <a:solidFill>
              <a:srgbClr val="D2EFFF"/>
            </a:solidFill>
            <a:ln w="6350" cap="flat" cmpd="sng" algn="ctr">
              <a:noFill/>
              <a:prstDash val="solid"/>
              <a:headEnd type="none" w="med" len="med"/>
              <a:tailEnd type="none" w="med" len="med"/>
            </a:ln>
            <a:effectLst/>
          </p:spPr>
          <p:txBody>
            <a:bodyPr rot="0" spcFirstLastPara="0" vertOverflow="overflow" horzOverflow="overflow" vert="horz" wrap="square" lIns="71962" tIns="45708" rIns="71962" bIns="35991" numCol="1" spcCol="0" rtlCol="0" fromWordArt="0" anchor="t" anchorCtr="0" forceAA="0" compatLnSpc="1">
              <a:prstTxWarp prst="textNoShape">
                <a:avLst/>
              </a:prstTxWarp>
              <a:noAutofit/>
            </a:bodyPr>
            <a:lstStyle/>
            <a:p>
              <a:pPr algn="ctr" defTabSz="913852" fontAlgn="base">
                <a:spcAft>
                  <a:spcPct val="0"/>
                </a:spcAft>
                <a:buClr>
                  <a:srgbClr val="F0AB00"/>
                </a:buClr>
                <a:buSzPct val="80000"/>
              </a:pPr>
              <a:r>
                <a:rPr lang="en-US" sz="1100" kern="0">
                  <a:solidFill>
                    <a:srgbClr val="00185A"/>
                  </a:solidFill>
                  <a:latin typeface="72 Brand" panose="020B0504030603020204" pitchFamily="34" charset="0"/>
                  <a:ea typeface="Arial Unicode MS"/>
                  <a:cs typeface="Arial Unicode MS"/>
                </a:rPr>
                <a:t>SAP</a:t>
              </a:r>
              <a:r>
                <a:rPr lang="en-US" sz="1200" b="1" kern="0">
                  <a:solidFill>
                    <a:srgbClr val="00185A"/>
                  </a:solidFill>
                  <a:latin typeface="+mj-lt"/>
                  <a:ea typeface="Arial Unicode MS"/>
                  <a:cs typeface="Arial Unicode MS"/>
                </a:rPr>
                <a:t> </a:t>
              </a:r>
              <a:r>
                <a:rPr lang="en-US" sz="1100" b="1" kern="0">
                  <a:solidFill>
                    <a:srgbClr val="00185A"/>
                  </a:solidFill>
                  <a:latin typeface="72 Brand" panose="020B0504030603020204" pitchFamily="34" charset="0"/>
                  <a:ea typeface="Arial Unicode MS"/>
                  <a:cs typeface="Arial Unicode MS"/>
                </a:rPr>
                <a:t>Customer</a:t>
              </a:r>
              <a:r>
                <a:rPr lang="en-US" sz="1200" b="1" kern="0">
                  <a:solidFill>
                    <a:srgbClr val="00185A"/>
                  </a:solidFill>
                  <a:latin typeface="+mj-lt"/>
                  <a:ea typeface="Arial Unicode MS"/>
                  <a:cs typeface="Arial Unicode MS"/>
                </a:rPr>
                <a:t> </a:t>
              </a:r>
              <a:r>
                <a:rPr lang="en-US" sz="1100" b="1" kern="0">
                  <a:solidFill>
                    <a:srgbClr val="00185A"/>
                  </a:solidFill>
                  <a:latin typeface="72 Brand" panose="020B0504030603020204" pitchFamily="34" charset="0"/>
                  <a:ea typeface="Arial Unicode MS"/>
                  <a:cs typeface="Arial Unicode MS"/>
                </a:rPr>
                <a:t>MCP</a:t>
              </a:r>
            </a:p>
            <a:p>
              <a:pPr algn="ctr" defTabSz="913852" fontAlgn="base">
                <a:spcAft>
                  <a:spcPct val="0"/>
                </a:spcAft>
                <a:buClr>
                  <a:srgbClr val="F0AB00"/>
                </a:buClr>
                <a:buSzPct val="80000"/>
              </a:pPr>
              <a:r>
                <a:rPr lang="en-US" sz="1000" kern="0">
                  <a:solidFill>
                    <a:srgbClr val="00185A"/>
                  </a:solidFill>
                  <a:ea typeface="Arial Unicode MS" pitchFamily="34" charset="-128"/>
                  <a:cs typeface="Arial Unicode MS" pitchFamily="34" charset="-128"/>
                </a:rPr>
                <a:t>Customer Managed</a:t>
              </a:r>
            </a:p>
          </p:txBody>
        </p:sp>
        <p:grpSp>
          <p:nvGrpSpPr>
            <p:cNvPr id="112" name="Group 111">
              <a:extLst>
                <a:ext uri="{FF2B5EF4-FFF2-40B4-BE49-F238E27FC236}">
                  <a16:creationId xmlns:a16="http://schemas.microsoft.com/office/drawing/2014/main" id="{2A7FEBF4-6DCC-F6B4-033A-E32CE9A83E81}"/>
                </a:ext>
              </a:extLst>
            </p:cNvPr>
            <p:cNvGrpSpPr/>
            <p:nvPr/>
          </p:nvGrpSpPr>
          <p:grpSpPr>
            <a:xfrm>
              <a:off x="4489728" y="6521773"/>
              <a:ext cx="2293502" cy="469944"/>
              <a:chOff x="6508603" y="6146237"/>
              <a:chExt cx="2294100" cy="470068"/>
            </a:xfrm>
          </p:grpSpPr>
          <p:sp>
            <p:nvSpPr>
              <p:cNvPr id="102" name="Rounded Rectangle 7">
                <a:extLst>
                  <a:ext uri="{FF2B5EF4-FFF2-40B4-BE49-F238E27FC236}">
                    <a16:creationId xmlns:a16="http://schemas.microsoft.com/office/drawing/2014/main" id="{4187304E-2242-4C3F-F6B0-79D5776A488D}"/>
                  </a:ext>
                </a:extLst>
              </p:cNvPr>
              <p:cNvSpPr/>
              <p:nvPr/>
            </p:nvSpPr>
            <p:spPr bwMode="gray">
              <a:xfrm>
                <a:off x="6508603" y="6146237"/>
                <a:ext cx="1162153" cy="180000"/>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S4 ABAP</a:t>
                </a:r>
              </a:p>
            </p:txBody>
          </p:sp>
          <p:sp>
            <p:nvSpPr>
              <p:cNvPr id="103" name="Rounded Rectangle 7">
                <a:extLst>
                  <a:ext uri="{FF2B5EF4-FFF2-40B4-BE49-F238E27FC236}">
                    <a16:creationId xmlns:a16="http://schemas.microsoft.com/office/drawing/2014/main" id="{1F72AA58-299D-006A-EA1E-F65F337A4C6F}"/>
                  </a:ext>
                </a:extLst>
              </p:cNvPr>
              <p:cNvSpPr/>
              <p:nvPr/>
            </p:nvSpPr>
            <p:spPr bwMode="gray">
              <a:xfrm>
                <a:off x="7478903" y="6415970"/>
                <a:ext cx="1323800" cy="200335"/>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Connectivity</a:t>
                </a:r>
              </a:p>
            </p:txBody>
          </p:sp>
          <p:sp>
            <p:nvSpPr>
              <p:cNvPr id="104" name="Rounded Rectangle 7">
                <a:extLst>
                  <a:ext uri="{FF2B5EF4-FFF2-40B4-BE49-F238E27FC236}">
                    <a16:creationId xmlns:a16="http://schemas.microsoft.com/office/drawing/2014/main" id="{20893FDA-9F16-A86C-43C1-683E797D6C4C}"/>
                  </a:ext>
                </a:extLst>
              </p:cNvPr>
              <p:cNvSpPr/>
              <p:nvPr/>
            </p:nvSpPr>
            <p:spPr bwMode="gray">
              <a:xfrm>
                <a:off x="6574811" y="6423786"/>
                <a:ext cx="712740" cy="180000"/>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CDS</a:t>
                </a:r>
              </a:p>
            </p:txBody>
          </p:sp>
        </p:grpSp>
      </p:grpSp>
      <p:grpSp>
        <p:nvGrpSpPr>
          <p:cNvPr id="17" name="Group 16">
            <a:extLst>
              <a:ext uri="{FF2B5EF4-FFF2-40B4-BE49-F238E27FC236}">
                <a16:creationId xmlns:a16="http://schemas.microsoft.com/office/drawing/2014/main" id="{C30D0264-E29A-67A8-BD51-733FCFF25D17}"/>
              </a:ext>
            </a:extLst>
          </p:cNvPr>
          <p:cNvGrpSpPr/>
          <p:nvPr/>
        </p:nvGrpSpPr>
        <p:grpSpPr>
          <a:xfrm>
            <a:off x="6320177" y="3453459"/>
            <a:ext cx="1979485" cy="1246849"/>
            <a:chOff x="5307472" y="2983903"/>
            <a:chExt cx="1980000" cy="1247174"/>
          </a:xfrm>
        </p:grpSpPr>
        <p:sp>
          <p:nvSpPr>
            <p:cNvPr id="115" name="Rounded Rectangle 24">
              <a:extLst>
                <a:ext uri="{FF2B5EF4-FFF2-40B4-BE49-F238E27FC236}">
                  <a16:creationId xmlns:a16="http://schemas.microsoft.com/office/drawing/2014/main" id="{1AA37DB4-CE74-02F8-BBFF-3D90E4AF3D11}"/>
                </a:ext>
              </a:extLst>
            </p:cNvPr>
            <p:cNvSpPr/>
            <p:nvPr/>
          </p:nvSpPr>
          <p:spPr bwMode="gray">
            <a:xfrm>
              <a:off x="5307472" y="2983903"/>
              <a:ext cx="1980000" cy="1247174"/>
            </a:xfrm>
            <a:prstGeom prst="roundRect">
              <a:avLst>
                <a:gd name="adj" fmla="val 6110"/>
              </a:avLst>
            </a:prstGeom>
            <a:solidFill>
              <a:srgbClr val="D1EFFF"/>
            </a:solidFill>
            <a:ln w="25400" algn="ctr">
              <a:noFill/>
              <a:miter lim="800000"/>
              <a:headEnd/>
              <a:tailEnd/>
            </a:ln>
          </p:spPr>
          <p:txBody>
            <a:bodyPr lIns="71981" tIns="71962" rIns="71981" bIns="71943" rtlCol="0" anchor="t" anchorCtr="0"/>
            <a:lstStyle/>
            <a:p>
              <a:pPr algn="ctr" defTabSz="913578" fontAlgn="base">
                <a:spcBef>
                  <a:spcPct val="50000"/>
                </a:spcBef>
                <a:spcAft>
                  <a:spcPct val="0"/>
                </a:spcAft>
                <a:buClr>
                  <a:srgbClr val="F0AB00"/>
                </a:buClr>
                <a:buSzPct val="80000"/>
                <a:defRPr/>
              </a:pPr>
              <a:r>
                <a:rPr lang="en-US" sz="1100" kern="0">
                  <a:solidFill>
                    <a:srgbClr val="00144A"/>
                  </a:solidFill>
                  <a:latin typeface="72 Brand Medium" panose="020B0504030603020204" pitchFamily="34" charset="0"/>
                  <a:ea typeface="Arial Unicode MS" pitchFamily="34" charset="-128"/>
                  <a:cs typeface="Arial Unicode MS" pitchFamily="34" charset="-128"/>
                </a:rPr>
                <a:t>AuthZ</a:t>
              </a:r>
              <a:endParaRPr lang="en-US" sz="900" kern="0">
                <a:solidFill>
                  <a:srgbClr val="00144A"/>
                </a:solidFill>
                <a:latin typeface="72 Brand Light" panose="020B0304030603020204" pitchFamily="34" charset="0"/>
                <a:ea typeface="Arial Unicode MS" pitchFamily="34" charset="-128"/>
                <a:cs typeface="Arial Unicode MS" pitchFamily="34" charset="-128"/>
              </a:endParaRPr>
            </a:p>
          </p:txBody>
        </p:sp>
        <p:sp>
          <p:nvSpPr>
            <p:cNvPr id="132" name="Rounded Rectangle 35">
              <a:extLst>
                <a:ext uri="{FF2B5EF4-FFF2-40B4-BE49-F238E27FC236}">
                  <a16:creationId xmlns:a16="http://schemas.microsoft.com/office/drawing/2014/main" id="{DEFE9F3A-3717-6702-105B-103DE589AE52}"/>
                </a:ext>
              </a:extLst>
            </p:cNvPr>
            <p:cNvSpPr/>
            <p:nvPr/>
          </p:nvSpPr>
          <p:spPr bwMode="gray">
            <a:xfrm>
              <a:off x="5545113" y="3633609"/>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Policy </a:t>
              </a:r>
              <a:r>
                <a:rPr lang="en-US" sz="900"/>
                <a:t>Engine</a:t>
              </a:r>
              <a:endParaRPr lang="en-US" sz="9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134" name="Rounded Rectangle 35">
              <a:extLst>
                <a:ext uri="{FF2B5EF4-FFF2-40B4-BE49-F238E27FC236}">
                  <a16:creationId xmlns:a16="http://schemas.microsoft.com/office/drawing/2014/main" id="{059475C4-7F0F-D8BD-3E26-8300AFF1D290}"/>
                </a:ext>
              </a:extLst>
            </p:cNvPr>
            <p:cNvSpPr/>
            <p:nvPr/>
          </p:nvSpPr>
          <p:spPr bwMode="gray">
            <a:xfrm>
              <a:off x="5545113" y="3937567"/>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ea typeface="Arial Unicode MS" pitchFamily="34" charset="-128"/>
                  <a:cs typeface="Arial Unicode MS" pitchFamily="34" charset="-128"/>
                </a:rPr>
                <a:t>Groups</a:t>
              </a:r>
              <a:endParaRPr lang="en-US" sz="9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153" name="Rounded Rectangle 35">
              <a:extLst>
                <a:ext uri="{FF2B5EF4-FFF2-40B4-BE49-F238E27FC236}">
                  <a16:creationId xmlns:a16="http://schemas.microsoft.com/office/drawing/2014/main" id="{35804BD8-CD2E-D314-F0FE-815E13C753B8}"/>
                </a:ext>
              </a:extLst>
            </p:cNvPr>
            <p:cNvSpPr/>
            <p:nvPr/>
          </p:nvSpPr>
          <p:spPr bwMode="gray">
            <a:xfrm>
              <a:off x="5545113" y="3329652"/>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Permissions API</a:t>
              </a:r>
              <a:endParaRPr lang="en-US" sz="700" kern="0">
                <a:solidFill>
                  <a:srgbClr val="002A86"/>
                </a:solidFill>
                <a:latin typeface="72 Brand" panose="020B0504030603020204" pitchFamily="34" charset="0"/>
                <a:ea typeface="Arial Unicode MS" pitchFamily="34" charset="-128"/>
                <a:cs typeface="Arial Unicode MS" pitchFamily="34" charset="-128"/>
              </a:endParaRPr>
            </a:p>
          </p:txBody>
        </p:sp>
      </p:grpSp>
      <p:grpSp>
        <p:nvGrpSpPr>
          <p:cNvPr id="16" name="Group 15">
            <a:extLst>
              <a:ext uri="{FF2B5EF4-FFF2-40B4-BE49-F238E27FC236}">
                <a16:creationId xmlns:a16="http://schemas.microsoft.com/office/drawing/2014/main" id="{768C491E-4ADA-8B00-735B-E207F3A03256}"/>
              </a:ext>
            </a:extLst>
          </p:cNvPr>
          <p:cNvGrpSpPr/>
          <p:nvPr/>
        </p:nvGrpSpPr>
        <p:grpSpPr>
          <a:xfrm>
            <a:off x="4202048" y="3451366"/>
            <a:ext cx="1979485" cy="1269439"/>
            <a:chOff x="3138995" y="2983903"/>
            <a:chExt cx="1980000" cy="1269770"/>
          </a:xfrm>
        </p:grpSpPr>
        <p:sp>
          <p:nvSpPr>
            <p:cNvPr id="121" name="Rounded Rectangle 24">
              <a:extLst>
                <a:ext uri="{FF2B5EF4-FFF2-40B4-BE49-F238E27FC236}">
                  <a16:creationId xmlns:a16="http://schemas.microsoft.com/office/drawing/2014/main" id="{5BFA7330-A94F-E013-667E-4EE93813EEF3}"/>
                </a:ext>
              </a:extLst>
            </p:cNvPr>
            <p:cNvSpPr/>
            <p:nvPr/>
          </p:nvSpPr>
          <p:spPr bwMode="gray">
            <a:xfrm>
              <a:off x="3138995" y="2983903"/>
              <a:ext cx="1980000" cy="1269770"/>
            </a:xfrm>
            <a:prstGeom prst="roundRect">
              <a:avLst>
                <a:gd name="adj" fmla="val 6001"/>
              </a:avLst>
            </a:prstGeom>
            <a:solidFill>
              <a:srgbClr val="D1EFFF"/>
            </a:solidFill>
            <a:ln w="25400" algn="ctr">
              <a:noFill/>
              <a:miter lim="800000"/>
              <a:headEnd/>
              <a:tailEnd/>
            </a:ln>
          </p:spPr>
          <p:txBody>
            <a:bodyPr lIns="71981" tIns="71962" rIns="71981" bIns="71943" rtlCol="0" anchor="t" anchorCtr="0"/>
            <a:lstStyle/>
            <a:p>
              <a:pPr algn="ctr" defTabSz="913578" fontAlgn="base">
                <a:spcBef>
                  <a:spcPct val="50000"/>
                </a:spcBef>
                <a:spcAft>
                  <a:spcPct val="0"/>
                </a:spcAft>
                <a:buClr>
                  <a:srgbClr val="F0AB00"/>
                </a:buClr>
                <a:buSzPct val="80000"/>
                <a:defRPr/>
              </a:pPr>
              <a:r>
                <a:rPr lang="en-US" sz="1100" kern="0">
                  <a:solidFill>
                    <a:srgbClr val="00144A"/>
                  </a:solidFill>
                  <a:latin typeface="72 Brand Medium" panose="020B0504030603020204" pitchFamily="34" charset="0"/>
                  <a:ea typeface="Arial Unicode MS" pitchFamily="34" charset="-128"/>
                  <a:cs typeface="Arial Unicode MS" pitchFamily="34" charset="-128"/>
                </a:rPr>
                <a:t>Grant &amp; Consent</a:t>
              </a:r>
              <a:endParaRPr lang="en-US" sz="900" kern="0">
                <a:solidFill>
                  <a:srgbClr val="00144A"/>
                </a:solidFill>
                <a:latin typeface="72 Brand Light" panose="020B0304030603020204" pitchFamily="34" charset="0"/>
                <a:ea typeface="Arial Unicode MS" pitchFamily="34" charset="-128"/>
                <a:cs typeface="Arial Unicode MS" pitchFamily="34" charset="-128"/>
              </a:endParaRPr>
            </a:p>
          </p:txBody>
        </p:sp>
        <p:sp>
          <p:nvSpPr>
            <p:cNvPr id="135" name="Rounded Rectangle 35">
              <a:extLst>
                <a:ext uri="{FF2B5EF4-FFF2-40B4-BE49-F238E27FC236}">
                  <a16:creationId xmlns:a16="http://schemas.microsoft.com/office/drawing/2014/main" id="{6ECC827B-478B-9435-31AA-0200D7C3AF0E}"/>
                </a:ext>
              </a:extLst>
            </p:cNvPr>
            <p:cNvSpPr/>
            <p:nvPr/>
          </p:nvSpPr>
          <p:spPr bwMode="gray">
            <a:xfrm>
              <a:off x="3376636" y="3937567"/>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Backchannel</a:t>
              </a:r>
            </a:p>
          </p:txBody>
        </p:sp>
        <p:sp>
          <p:nvSpPr>
            <p:cNvPr id="6" name="Rounded Rectangle 35">
              <a:extLst>
                <a:ext uri="{FF2B5EF4-FFF2-40B4-BE49-F238E27FC236}">
                  <a16:creationId xmlns:a16="http://schemas.microsoft.com/office/drawing/2014/main" id="{1830885A-AF2F-2CDE-0214-61F532F1CB17}"/>
                </a:ext>
              </a:extLst>
            </p:cNvPr>
            <p:cNvSpPr/>
            <p:nvPr/>
          </p:nvSpPr>
          <p:spPr bwMode="gray">
            <a:xfrm>
              <a:off x="3376636" y="3329652"/>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304">
                <a:spcBef>
                  <a:spcPct val="50000"/>
                </a:spcBef>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Grant Management</a:t>
              </a:r>
              <a:endParaRPr lang="en-US" sz="7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8" name="Rounded Rectangle 35">
              <a:extLst>
                <a:ext uri="{FF2B5EF4-FFF2-40B4-BE49-F238E27FC236}">
                  <a16:creationId xmlns:a16="http://schemas.microsoft.com/office/drawing/2014/main" id="{E832B981-FE23-F0A5-ACD2-DD2F6DED6479}"/>
                </a:ext>
              </a:extLst>
            </p:cNvPr>
            <p:cNvSpPr/>
            <p:nvPr/>
          </p:nvSpPr>
          <p:spPr bwMode="gray">
            <a:xfrm>
              <a:off x="3376636" y="3633609"/>
              <a:ext cx="1504718" cy="22894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304">
                <a:spcBef>
                  <a:spcPct val="50000"/>
                </a:spcBef>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Consent</a:t>
              </a:r>
              <a:endParaRPr lang="en-US" sz="700" kern="0">
                <a:solidFill>
                  <a:srgbClr val="002A86"/>
                </a:solidFill>
                <a:latin typeface="72 Brand" panose="020B0504030603020204" pitchFamily="34" charset="0"/>
                <a:ea typeface="Arial Unicode MS" pitchFamily="34" charset="-128"/>
                <a:cs typeface="Arial Unicode MS" pitchFamily="34" charset="-128"/>
              </a:endParaRPr>
            </a:p>
          </p:txBody>
        </p:sp>
      </p:grpSp>
      <p:sp>
        <p:nvSpPr>
          <p:cNvPr id="12" name="Rounded Rectangle 7">
            <a:extLst>
              <a:ext uri="{FF2B5EF4-FFF2-40B4-BE49-F238E27FC236}">
                <a16:creationId xmlns:a16="http://schemas.microsoft.com/office/drawing/2014/main" id="{D33CAAC1-EF70-4F7A-C949-B980C2CFD4B7}"/>
              </a:ext>
            </a:extLst>
          </p:cNvPr>
          <p:cNvSpPr/>
          <p:nvPr/>
        </p:nvSpPr>
        <p:spPr bwMode="gray">
          <a:xfrm>
            <a:off x="10762064" y="2008405"/>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UCL</a:t>
            </a:r>
          </a:p>
        </p:txBody>
      </p:sp>
      <p:sp>
        <p:nvSpPr>
          <p:cNvPr id="19" name="Rounded Rectangle 7">
            <a:extLst>
              <a:ext uri="{FF2B5EF4-FFF2-40B4-BE49-F238E27FC236}">
                <a16:creationId xmlns:a16="http://schemas.microsoft.com/office/drawing/2014/main" id="{31FBA753-A4A5-6316-0A0C-2EC4917D468F}"/>
              </a:ext>
            </a:extLst>
          </p:cNvPr>
          <p:cNvSpPr/>
          <p:nvPr/>
        </p:nvSpPr>
        <p:spPr bwMode="gray">
          <a:xfrm>
            <a:off x="10744784" y="2439103"/>
            <a:ext cx="1080000" cy="19116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AMS</a:t>
            </a:r>
          </a:p>
        </p:txBody>
      </p:sp>
      <p:sp>
        <p:nvSpPr>
          <p:cNvPr id="21" name="Rounded Rectangle 7">
            <a:extLst>
              <a:ext uri="{FF2B5EF4-FFF2-40B4-BE49-F238E27FC236}">
                <a16:creationId xmlns:a16="http://schemas.microsoft.com/office/drawing/2014/main" id="{484A7D72-A47B-5FEC-D9FE-B598E24F21D3}"/>
              </a:ext>
            </a:extLst>
          </p:cNvPr>
          <p:cNvSpPr/>
          <p:nvPr/>
        </p:nvSpPr>
        <p:spPr bwMode="gray">
          <a:xfrm>
            <a:off x="10751632" y="2832081"/>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Connectivity</a:t>
            </a:r>
          </a:p>
        </p:txBody>
      </p:sp>
      <p:sp>
        <p:nvSpPr>
          <p:cNvPr id="22" name="Rounded Rectangle 7">
            <a:extLst>
              <a:ext uri="{FF2B5EF4-FFF2-40B4-BE49-F238E27FC236}">
                <a16:creationId xmlns:a16="http://schemas.microsoft.com/office/drawing/2014/main" id="{A1A8F72A-E4C1-FD7D-7346-09C80C0B0FB5}"/>
              </a:ext>
            </a:extLst>
          </p:cNvPr>
          <p:cNvSpPr/>
          <p:nvPr/>
        </p:nvSpPr>
        <p:spPr bwMode="gray">
          <a:xfrm>
            <a:off x="10750539" y="3262779"/>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Consent Vault</a:t>
            </a:r>
          </a:p>
        </p:txBody>
      </p:sp>
      <p:sp>
        <p:nvSpPr>
          <p:cNvPr id="23" name="Rounded Rectangle 7">
            <a:extLst>
              <a:ext uri="{FF2B5EF4-FFF2-40B4-BE49-F238E27FC236}">
                <a16:creationId xmlns:a16="http://schemas.microsoft.com/office/drawing/2014/main" id="{0A802560-190B-4B87-B088-D4A3EF84AEAC}"/>
              </a:ext>
            </a:extLst>
          </p:cNvPr>
          <p:cNvSpPr/>
          <p:nvPr/>
        </p:nvSpPr>
        <p:spPr bwMode="gray">
          <a:xfrm>
            <a:off x="10751632" y="3693477"/>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CDC Identity</a:t>
            </a:r>
          </a:p>
        </p:txBody>
      </p:sp>
      <p:sp>
        <p:nvSpPr>
          <p:cNvPr id="82" name="TextBox 81">
            <a:extLst>
              <a:ext uri="{FF2B5EF4-FFF2-40B4-BE49-F238E27FC236}">
                <a16:creationId xmlns:a16="http://schemas.microsoft.com/office/drawing/2014/main" id="{803A51D9-8E1B-A786-2C14-CF934CE2D323}"/>
              </a:ext>
            </a:extLst>
          </p:cNvPr>
          <p:cNvSpPr txBox="1"/>
          <p:nvPr/>
        </p:nvSpPr>
        <p:spPr>
          <a:xfrm>
            <a:off x="447121" y="50846"/>
            <a:ext cx="6100174" cy="369332"/>
          </a:xfrm>
          <a:prstGeom prst="rect">
            <a:avLst/>
          </a:prstGeom>
          <a:noFill/>
        </p:spPr>
        <p:txBody>
          <a:bodyPr wrap="square">
            <a:spAutoFit/>
          </a:bodyPr>
          <a:lstStyle/>
          <a:p>
            <a:r>
              <a:rPr lang="en-US" sz="1800">
                <a:solidFill>
                  <a:srgbClr val="00185A"/>
                </a:solidFill>
                <a:latin typeface="72 Brand Medium"/>
                <a:cs typeface="Arial" panose="020B0604020202020204" pitchFamily="34" charset="0"/>
                <a:sym typeface="Arial" panose="020B0604020202020204" pitchFamily="34" charset="0"/>
              </a:rPr>
              <a:t>SAP </a:t>
            </a:r>
            <a:r>
              <a:rPr lang="en-US" sz="1800">
                <a:latin typeface="72 Brand Medium"/>
                <a:cs typeface="Arial" panose="020B0604020202020204" pitchFamily="34" charset="0"/>
                <a:sym typeface="Arial" panose="020B0604020202020204" pitchFamily="34" charset="0"/>
              </a:rPr>
              <a:t>Identity Gate For AI Agent</a:t>
            </a:r>
            <a:endParaRPr lang="en-IL"/>
          </a:p>
        </p:txBody>
      </p:sp>
      <p:grpSp>
        <p:nvGrpSpPr>
          <p:cNvPr id="164" name="Group 163">
            <a:extLst>
              <a:ext uri="{FF2B5EF4-FFF2-40B4-BE49-F238E27FC236}">
                <a16:creationId xmlns:a16="http://schemas.microsoft.com/office/drawing/2014/main" id="{A43C5279-B2FF-8A29-5C91-659DEA848E73}"/>
              </a:ext>
            </a:extLst>
          </p:cNvPr>
          <p:cNvGrpSpPr/>
          <p:nvPr/>
        </p:nvGrpSpPr>
        <p:grpSpPr>
          <a:xfrm>
            <a:off x="432736" y="1656848"/>
            <a:ext cx="1300824" cy="1552502"/>
            <a:chOff x="431149" y="1656848"/>
            <a:chExt cx="1300824" cy="1552502"/>
          </a:xfrm>
        </p:grpSpPr>
        <p:sp>
          <p:nvSpPr>
            <p:cNvPr id="84" name="Rounded Rectangle 23">
              <a:extLst>
                <a:ext uri="{FF2B5EF4-FFF2-40B4-BE49-F238E27FC236}">
                  <a16:creationId xmlns:a16="http://schemas.microsoft.com/office/drawing/2014/main" id="{B0FD48AE-0952-8751-E9BC-06D151533488}"/>
                </a:ext>
              </a:extLst>
            </p:cNvPr>
            <p:cNvSpPr/>
            <p:nvPr/>
          </p:nvSpPr>
          <p:spPr bwMode="gray">
            <a:xfrm>
              <a:off x="431149" y="1656848"/>
              <a:ext cx="1300824" cy="1552502"/>
            </a:xfrm>
            <a:prstGeom prst="roundRect">
              <a:avLst>
                <a:gd name="adj" fmla="val 4763"/>
              </a:avLst>
            </a:prstGeom>
            <a:solidFill>
              <a:srgbClr val="D2EFFF"/>
            </a:solidFill>
            <a:ln w="9525" algn="ctr">
              <a:noFill/>
              <a:miter lim="800000"/>
              <a:headEnd/>
              <a:tailEnd/>
            </a:ln>
            <a:effectLst/>
          </p:spPr>
          <p:txBody>
            <a:bodyPr lIns="89977" tIns="45708" rIns="89954" bIns="71962" rtlCol="0" anchor="t"/>
            <a:lstStyle/>
            <a:p>
              <a:pPr algn="ctr" defTabSz="913852" fontAlgn="base">
                <a:spcAft>
                  <a:spcPct val="0"/>
                </a:spcAft>
                <a:buClr>
                  <a:srgbClr val="F0AB00"/>
                </a:buClr>
                <a:buSzPct val="80000"/>
              </a:pPr>
              <a:r>
                <a:rPr lang="en-US" sz="1100" b="1" kern="0">
                  <a:solidFill>
                    <a:srgbClr val="00144A"/>
                  </a:solidFill>
                  <a:latin typeface="72 Brand Medium" panose="020B0504030603020204" pitchFamily="34" charset="0"/>
                  <a:ea typeface="Arial Unicode MS" pitchFamily="34" charset="-128"/>
                  <a:cs typeface="Arial Unicode MS" pitchFamily="34" charset="-128"/>
                </a:rPr>
                <a:t>SAP Agent Hub</a:t>
              </a:r>
            </a:p>
            <a:p>
              <a:pPr algn="ctr" defTabSz="913852" fontAlgn="base">
                <a:spcAft>
                  <a:spcPct val="0"/>
                </a:spcAft>
                <a:buClr>
                  <a:srgbClr val="F0AB00"/>
                </a:buClr>
                <a:buSzPct val="80000"/>
              </a:pPr>
              <a:r>
                <a:rPr lang="en-US" sz="1000" kern="0">
                  <a:solidFill>
                    <a:srgbClr val="00185A"/>
                  </a:solidFill>
                  <a:ea typeface="Arial Unicode MS" pitchFamily="34" charset="-128"/>
                  <a:cs typeface="Arial Unicode MS" pitchFamily="34" charset="-128"/>
                </a:rPr>
                <a:t>SAP Managed</a:t>
              </a:r>
            </a:p>
          </p:txBody>
        </p:sp>
        <p:grpSp>
          <p:nvGrpSpPr>
            <p:cNvPr id="125" name="Group 124">
              <a:extLst>
                <a:ext uri="{FF2B5EF4-FFF2-40B4-BE49-F238E27FC236}">
                  <a16:creationId xmlns:a16="http://schemas.microsoft.com/office/drawing/2014/main" id="{BFCE320C-DDF2-B388-E18D-DBADBE8B27E7}"/>
                </a:ext>
              </a:extLst>
            </p:cNvPr>
            <p:cNvGrpSpPr/>
            <p:nvPr/>
          </p:nvGrpSpPr>
          <p:grpSpPr>
            <a:xfrm>
              <a:off x="566467" y="2184852"/>
              <a:ext cx="1080094" cy="835757"/>
              <a:chOff x="268583" y="2808124"/>
              <a:chExt cx="1080094" cy="835757"/>
            </a:xfrm>
          </p:grpSpPr>
          <p:sp>
            <p:nvSpPr>
              <p:cNvPr id="93" name="Rounded Rectangle 7">
                <a:extLst>
                  <a:ext uri="{FF2B5EF4-FFF2-40B4-BE49-F238E27FC236}">
                    <a16:creationId xmlns:a16="http://schemas.microsoft.com/office/drawing/2014/main" id="{E9B65F81-252C-C70B-79B0-149676E30E8D}"/>
                  </a:ext>
                </a:extLst>
              </p:cNvPr>
              <p:cNvSpPr/>
              <p:nvPr/>
            </p:nvSpPr>
            <p:spPr bwMode="gray">
              <a:xfrm>
                <a:off x="268583" y="3103463"/>
                <a:ext cx="554704" cy="146403"/>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UCL</a:t>
                </a:r>
              </a:p>
            </p:txBody>
          </p:sp>
          <p:sp>
            <p:nvSpPr>
              <p:cNvPr id="94" name="Rounded Rectangle 7">
                <a:extLst>
                  <a:ext uri="{FF2B5EF4-FFF2-40B4-BE49-F238E27FC236}">
                    <a16:creationId xmlns:a16="http://schemas.microsoft.com/office/drawing/2014/main" id="{62CB19C2-A744-E4A3-6778-EA74A98F9185}"/>
                  </a:ext>
                </a:extLst>
              </p:cNvPr>
              <p:cNvSpPr/>
              <p:nvPr/>
            </p:nvSpPr>
            <p:spPr bwMode="gray">
              <a:xfrm>
                <a:off x="268583" y="2808124"/>
                <a:ext cx="554704" cy="179953"/>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Broker</a:t>
                </a:r>
              </a:p>
            </p:txBody>
          </p:sp>
          <p:sp>
            <p:nvSpPr>
              <p:cNvPr id="75" name="Rounded Rectangle 7">
                <a:extLst>
                  <a:ext uri="{FF2B5EF4-FFF2-40B4-BE49-F238E27FC236}">
                    <a16:creationId xmlns:a16="http://schemas.microsoft.com/office/drawing/2014/main" id="{A1505E49-B102-A73D-18E1-1BF9D9C2902F}"/>
                  </a:ext>
                </a:extLst>
              </p:cNvPr>
              <p:cNvSpPr/>
              <p:nvPr/>
            </p:nvSpPr>
            <p:spPr bwMode="gray">
              <a:xfrm>
                <a:off x="268583" y="3371475"/>
                <a:ext cx="1080094" cy="272406"/>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Credentials Vault</a:t>
                </a:r>
              </a:p>
            </p:txBody>
          </p:sp>
        </p:grpSp>
      </p:grpSp>
      <p:grpSp>
        <p:nvGrpSpPr>
          <p:cNvPr id="166" name="Group 165">
            <a:extLst>
              <a:ext uri="{FF2B5EF4-FFF2-40B4-BE49-F238E27FC236}">
                <a16:creationId xmlns:a16="http://schemas.microsoft.com/office/drawing/2014/main" id="{65EED176-2459-EEFA-499E-CE48613716A1}"/>
              </a:ext>
            </a:extLst>
          </p:cNvPr>
          <p:cNvGrpSpPr/>
          <p:nvPr/>
        </p:nvGrpSpPr>
        <p:grpSpPr>
          <a:xfrm>
            <a:off x="432735" y="4875760"/>
            <a:ext cx="1310912" cy="1746728"/>
            <a:chOff x="431148" y="4875760"/>
            <a:chExt cx="1310912" cy="1746728"/>
          </a:xfrm>
        </p:grpSpPr>
        <p:sp>
          <p:nvSpPr>
            <p:cNvPr id="88" name="Rounded Rectangle 23">
              <a:extLst>
                <a:ext uri="{FF2B5EF4-FFF2-40B4-BE49-F238E27FC236}">
                  <a16:creationId xmlns:a16="http://schemas.microsoft.com/office/drawing/2014/main" id="{400B3F75-1985-7CA0-1258-09A60C63F64A}"/>
                </a:ext>
              </a:extLst>
            </p:cNvPr>
            <p:cNvSpPr/>
            <p:nvPr/>
          </p:nvSpPr>
          <p:spPr bwMode="gray">
            <a:xfrm>
              <a:off x="431148" y="4875760"/>
              <a:ext cx="1310912" cy="1746728"/>
            </a:xfrm>
            <a:prstGeom prst="roundRect">
              <a:avLst>
                <a:gd name="adj" fmla="val 3969"/>
              </a:avLst>
            </a:prstGeom>
            <a:gradFill flip="none" rotWithShape="1">
              <a:gsLst>
                <a:gs pos="100000">
                  <a:srgbClr val="EBF8FF"/>
                </a:gs>
                <a:gs pos="0">
                  <a:schemeClr val="bg1"/>
                </a:gs>
              </a:gsLst>
              <a:lin ang="2700000" scaled="1"/>
              <a:tileRect/>
            </a:gra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977" tIns="45708" rIns="89977" bIns="89977" numCol="1" spcCol="0" rtlCol="0" fromWordArt="0" anchor="t" anchorCtr="0" forceAA="0" compatLnSpc="1">
              <a:prstTxWarp prst="textNoShape">
                <a:avLst/>
              </a:prstTxWarp>
              <a:noAutofit/>
            </a:bodyPr>
            <a:lstStyle/>
            <a:p>
              <a:pPr algn="ctr" defTabSz="913852" fontAlgn="base">
                <a:lnSpc>
                  <a:spcPct val="90000"/>
                </a:lnSpc>
                <a:spcBef>
                  <a:spcPct val="0"/>
                </a:spcBef>
                <a:spcAft>
                  <a:spcPct val="0"/>
                </a:spcAft>
                <a:buClr>
                  <a:srgbClr val="F0AB00"/>
                </a:buClr>
                <a:buSzPct val="80000"/>
              </a:pPr>
              <a:r>
                <a:rPr lang="en-US" sz="1200" b="1" kern="0">
                  <a:solidFill>
                    <a:srgbClr val="00185A"/>
                  </a:solidFill>
                  <a:latin typeface="72 Brand" panose="020B0504030603020204" pitchFamily="34" charset="0"/>
                  <a:ea typeface="Arial Unicode MS" pitchFamily="34" charset="-128"/>
                  <a:cs typeface="Arial Unicode MS" pitchFamily="34" charset="-128"/>
                </a:rPr>
                <a:t>External </a:t>
              </a:r>
              <a:r>
                <a:rPr lang="en-US" sz="1200" b="1" kern="0">
                  <a:solidFill>
                    <a:srgbClr val="00144A"/>
                  </a:solidFill>
                  <a:latin typeface="72 Brand Medium" panose="020B0504030603020204" pitchFamily="34" charset="0"/>
                  <a:ea typeface="Arial Unicode MS" pitchFamily="34" charset="-128"/>
                  <a:cs typeface="Arial Unicode MS" pitchFamily="34" charset="-128"/>
                </a:rPr>
                <a:t>Agent  </a:t>
              </a:r>
              <a:r>
                <a:rPr lang="en-US" sz="1200" b="1" kern="0">
                  <a:solidFill>
                    <a:srgbClr val="00185A"/>
                  </a:solidFill>
                  <a:latin typeface="72 Brand" panose="020B0504030603020204" pitchFamily="34" charset="0"/>
                  <a:ea typeface="Arial Unicode MS" pitchFamily="34" charset="-128"/>
                  <a:cs typeface="Arial Unicode MS" pitchFamily="34" charset="-128"/>
                </a:rPr>
                <a:t>Hub</a:t>
              </a:r>
            </a:p>
          </p:txBody>
        </p:sp>
        <p:sp>
          <p:nvSpPr>
            <p:cNvPr id="89" name="Rounded Rectangle 7">
              <a:extLst>
                <a:ext uri="{FF2B5EF4-FFF2-40B4-BE49-F238E27FC236}">
                  <a16:creationId xmlns:a16="http://schemas.microsoft.com/office/drawing/2014/main" id="{45280EF1-3BBE-ED6A-5707-828721D1C392}"/>
                </a:ext>
              </a:extLst>
            </p:cNvPr>
            <p:cNvSpPr/>
            <p:nvPr/>
          </p:nvSpPr>
          <p:spPr bwMode="gray">
            <a:xfrm>
              <a:off x="599827" y="6278334"/>
              <a:ext cx="1000109" cy="275486"/>
            </a:xfrm>
            <a:prstGeom prst="roundRect">
              <a:avLst>
                <a:gd name="adj" fmla="val 1259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pPr>
              <a:r>
                <a:rPr lang="en-US" sz="800" kern="0">
                  <a:solidFill>
                    <a:srgbClr val="002A86"/>
                  </a:solidFill>
                  <a:latin typeface="72 Brand"/>
                  <a:ea typeface="Arial Unicode MS" pitchFamily="34" charset="-128"/>
                  <a:cs typeface="Arial Unicode MS" pitchFamily="34" charset="-128"/>
                </a:rPr>
                <a:t> VSCode (config)</a:t>
              </a:r>
            </a:p>
          </p:txBody>
        </p:sp>
        <p:sp>
          <p:nvSpPr>
            <p:cNvPr id="90" name="Rounded Rectangle 7">
              <a:extLst>
                <a:ext uri="{FF2B5EF4-FFF2-40B4-BE49-F238E27FC236}">
                  <a16:creationId xmlns:a16="http://schemas.microsoft.com/office/drawing/2014/main" id="{BB4F526A-CCFD-DBF4-32B5-FB80C0EC85A1}"/>
                </a:ext>
              </a:extLst>
            </p:cNvPr>
            <p:cNvSpPr/>
            <p:nvPr/>
          </p:nvSpPr>
          <p:spPr bwMode="gray">
            <a:xfrm>
              <a:off x="601103" y="5386170"/>
              <a:ext cx="1013654" cy="344638"/>
            </a:xfrm>
            <a:prstGeom prst="roundRect">
              <a:avLst>
                <a:gd name="adj" fmla="val 1259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pPr>
              <a:r>
                <a:rPr lang="en-US" sz="800" kern="0">
                  <a:solidFill>
                    <a:srgbClr val="002A86"/>
                  </a:solidFill>
                  <a:latin typeface="72 Brand"/>
                  <a:ea typeface="Arial Unicode MS" pitchFamily="34" charset="-128"/>
                  <a:cs typeface="Arial Unicode MS" pitchFamily="34" charset="-128"/>
                </a:rPr>
                <a:t>AWS bedrock.</a:t>
              </a:r>
            </a:p>
          </p:txBody>
        </p:sp>
        <p:sp>
          <p:nvSpPr>
            <p:cNvPr id="74" name="Rounded Rectangle 7">
              <a:extLst>
                <a:ext uri="{FF2B5EF4-FFF2-40B4-BE49-F238E27FC236}">
                  <a16:creationId xmlns:a16="http://schemas.microsoft.com/office/drawing/2014/main" id="{3EE2CE8C-1814-D099-6D66-81ABA744D541}"/>
                </a:ext>
              </a:extLst>
            </p:cNvPr>
            <p:cNvSpPr/>
            <p:nvPr/>
          </p:nvSpPr>
          <p:spPr bwMode="gray">
            <a:xfrm>
              <a:off x="570170" y="5851085"/>
              <a:ext cx="1013654" cy="319934"/>
            </a:xfrm>
            <a:prstGeom prst="roundRect">
              <a:avLst>
                <a:gd name="adj" fmla="val 1259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pPr>
              <a:r>
                <a:rPr lang="en-US" sz="800" kern="0">
                  <a:solidFill>
                    <a:srgbClr val="002A86"/>
                  </a:solidFill>
                  <a:latin typeface="72 Brand"/>
                  <a:ea typeface="Arial Unicode MS" pitchFamily="34" charset="-128"/>
                  <a:cs typeface="Arial Unicode MS" pitchFamily="34" charset="-128"/>
                </a:rPr>
                <a:t>.Composio</a:t>
              </a:r>
            </a:p>
          </p:txBody>
        </p:sp>
      </p:grpSp>
      <p:sp>
        <p:nvSpPr>
          <p:cNvPr id="130" name="Rounded Rectangle 7">
            <a:extLst>
              <a:ext uri="{FF2B5EF4-FFF2-40B4-BE49-F238E27FC236}">
                <a16:creationId xmlns:a16="http://schemas.microsoft.com/office/drawing/2014/main" id="{DD376DCD-F813-0487-C24E-2F3BE24853B1}"/>
              </a:ext>
            </a:extLst>
          </p:cNvPr>
          <p:cNvSpPr/>
          <p:nvPr/>
        </p:nvSpPr>
        <p:spPr bwMode="gray">
          <a:xfrm>
            <a:off x="10722066" y="4554874"/>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Audit Log</a:t>
            </a:r>
          </a:p>
        </p:txBody>
      </p:sp>
      <p:grpSp>
        <p:nvGrpSpPr>
          <p:cNvPr id="165" name="Group 164">
            <a:extLst>
              <a:ext uri="{FF2B5EF4-FFF2-40B4-BE49-F238E27FC236}">
                <a16:creationId xmlns:a16="http://schemas.microsoft.com/office/drawing/2014/main" id="{A8019F8B-6B08-ED98-DF48-76EA078F807B}"/>
              </a:ext>
            </a:extLst>
          </p:cNvPr>
          <p:cNvGrpSpPr/>
          <p:nvPr/>
        </p:nvGrpSpPr>
        <p:grpSpPr>
          <a:xfrm>
            <a:off x="432735" y="3371872"/>
            <a:ext cx="1310912" cy="1316811"/>
            <a:chOff x="431148" y="3371871"/>
            <a:chExt cx="1310912" cy="1316811"/>
          </a:xfrm>
        </p:grpSpPr>
        <p:sp>
          <p:nvSpPr>
            <p:cNvPr id="86" name="Rounded Rectangle 23">
              <a:extLst>
                <a:ext uri="{FF2B5EF4-FFF2-40B4-BE49-F238E27FC236}">
                  <a16:creationId xmlns:a16="http://schemas.microsoft.com/office/drawing/2014/main" id="{EAA362DD-15F8-1B59-34B4-C5AE03DC2F63}"/>
                </a:ext>
              </a:extLst>
            </p:cNvPr>
            <p:cNvSpPr/>
            <p:nvPr/>
          </p:nvSpPr>
          <p:spPr bwMode="gray">
            <a:xfrm>
              <a:off x="431148" y="3371871"/>
              <a:ext cx="1310912" cy="1316811"/>
            </a:xfrm>
            <a:prstGeom prst="roundRect">
              <a:avLst>
                <a:gd name="adj" fmla="val 4763"/>
              </a:avLst>
            </a:prstGeom>
            <a:solidFill>
              <a:srgbClr val="D2EFFF"/>
            </a:solidFill>
            <a:ln w="9525" algn="ctr">
              <a:noFill/>
              <a:miter lim="800000"/>
              <a:headEnd/>
              <a:tailEnd/>
            </a:ln>
            <a:effectLst/>
          </p:spPr>
          <p:txBody>
            <a:bodyPr lIns="89977" tIns="45708" rIns="89954" bIns="71962" rtlCol="0" anchor="t"/>
            <a:lstStyle/>
            <a:p>
              <a:pPr algn="ctr" defTabSz="913852" fontAlgn="base">
                <a:spcAft>
                  <a:spcPct val="0"/>
                </a:spcAft>
                <a:buClr>
                  <a:srgbClr val="F0AB00"/>
                </a:buClr>
                <a:buSzPct val="80000"/>
              </a:pPr>
              <a:r>
                <a:rPr lang="en-US" sz="1100" b="1" kern="0">
                  <a:solidFill>
                    <a:srgbClr val="00144A"/>
                  </a:solidFill>
                  <a:latin typeface="72 Brand Medium" panose="020B0504030603020204" pitchFamily="34" charset="0"/>
                  <a:ea typeface="Arial Unicode MS" pitchFamily="34" charset="-128"/>
                  <a:cs typeface="Arial Unicode MS" pitchFamily="34" charset="-128"/>
                </a:rPr>
                <a:t>SAP Customer Agent  Hub</a:t>
              </a:r>
            </a:p>
            <a:p>
              <a:pPr algn="ctr" defTabSz="913852" fontAlgn="base">
                <a:spcAft>
                  <a:spcPct val="0"/>
                </a:spcAft>
                <a:buClr>
                  <a:srgbClr val="F0AB00"/>
                </a:buClr>
                <a:buSzPct val="80000"/>
              </a:pPr>
              <a:r>
                <a:rPr lang="en-US" sz="1000" kern="0">
                  <a:solidFill>
                    <a:srgbClr val="00185A"/>
                  </a:solidFill>
                  <a:ea typeface="Arial Unicode MS" pitchFamily="34" charset="-128"/>
                  <a:cs typeface="Arial Unicode MS" pitchFamily="34" charset="-128"/>
                </a:rPr>
                <a:t>Customer  Managed</a:t>
              </a:r>
            </a:p>
          </p:txBody>
        </p:sp>
        <p:sp>
          <p:nvSpPr>
            <p:cNvPr id="131" name="Rounded Rectangle 7">
              <a:extLst>
                <a:ext uri="{FF2B5EF4-FFF2-40B4-BE49-F238E27FC236}">
                  <a16:creationId xmlns:a16="http://schemas.microsoft.com/office/drawing/2014/main" id="{A0AF275D-B603-A0B0-4127-67B47BC4A51E}"/>
                </a:ext>
              </a:extLst>
            </p:cNvPr>
            <p:cNvSpPr/>
            <p:nvPr/>
          </p:nvSpPr>
          <p:spPr bwMode="gray">
            <a:xfrm>
              <a:off x="580979" y="4048472"/>
              <a:ext cx="1080094" cy="272406"/>
            </a:xfrm>
            <a:prstGeom prst="roundRect">
              <a:avLst>
                <a:gd name="adj" fmla="val 15119"/>
              </a:avLst>
            </a:prstGeom>
            <a:solidFill>
              <a:schemeClr val="bg1"/>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Customer Built Agents</a:t>
              </a:r>
            </a:p>
          </p:txBody>
        </p:sp>
      </p:grpSp>
      <p:grpSp>
        <p:nvGrpSpPr>
          <p:cNvPr id="31" name="Group 30">
            <a:extLst>
              <a:ext uri="{FF2B5EF4-FFF2-40B4-BE49-F238E27FC236}">
                <a16:creationId xmlns:a16="http://schemas.microsoft.com/office/drawing/2014/main" id="{949E62BD-31B8-57BA-F1F2-FF754A2ED42F}"/>
              </a:ext>
            </a:extLst>
          </p:cNvPr>
          <p:cNvGrpSpPr/>
          <p:nvPr/>
        </p:nvGrpSpPr>
        <p:grpSpPr>
          <a:xfrm>
            <a:off x="2726414" y="1824350"/>
            <a:ext cx="1979485" cy="997645"/>
            <a:chOff x="1668943" y="1389835"/>
            <a:chExt cx="1979485" cy="997645"/>
          </a:xfrm>
        </p:grpSpPr>
        <p:sp>
          <p:nvSpPr>
            <p:cNvPr id="27" name="Rounded Rectangle 24">
              <a:extLst>
                <a:ext uri="{FF2B5EF4-FFF2-40B4-BE49-F238E27FC236}">
                  <a16:creationId xmlns:a16="http://schemas.microsoft.com/office/drawing/2014/main" id="{DCF92AC1-7F8F-DFC5-006A-41CA8AABA6FC}"/>
                </a:ext>
              </a:extLst>
            </p:cNvPr>
            <p:cNvSpPr/>
            <p:nvPr/>
          </p:nvSpPr>
          <p:spPr bwMode="gray">
            <a:xfrm>
              <a:off x="1668943" y="1389835"/>
              <a:ext cx="1979485" cy="997645"/>
            </a:xfrm>
            <a:prstGeom prst="roundRect">
              <a:avLst>
                <a:gd name="adj" fmla="val 6001"/>
              </a:avLst>
            </a:prstGeom>
            <a:solidFill>
              <a:srgbClr val="D1EFFF"/>
            </a:solidFill>
            <a:ln w="25400" algn="ctr">
              <a:noFill/>
              <a:miter lim="800000"/>
              <a:headEnd/>
              <a:tailEnd/>
            </a:ln>
          </p:spPr>
          <p:txBody>
            <a:bodyPr lIns="89931" tIns="71962" rIns="89931" bIns="71943" rtlCol="0" anchor="t" anchorCtr="0"/>
            <a:lstStyle/>
            <a:p>
              <a:pPr algn="ctr" defTabSz="913578" fontAlgn="base">
                <a:spcBef>
                  <a:spcPct val="50000"/>
                </a:spcBef>
                <a:spcAft>
                  <a:spcPct val="0"/>
                </a:spcAft>
                <a:buClr>
                  <a:srgbClr val="F0AB00"/>
                </a:buClr>
                <a:buSzPct val="80000"/>
                <a:defRPr/>
              </a:pPr>
              <a:r>
                <a:rPr lang="en-US" sz="1100" b="1" kern="0">
                  <a:solidFill>
                    <a:srgbClr val="00185A"/>
                  </a:solidFill>
                  <a:latin typeface="72 Brand" panose="020B0504030603020204" pitchFamily="34" charset="0"/>
                  <a:ea typeface="Arial Unicode MS"/>
                  <a:cs typeface="Arial Unicode MS"/>
                </a:rPr>
                <a:t>SAP</a:t>
              </a:r>
              <a:r>
                <a:rPr lang="en-US" sz="1100" b="1" kern="0">
                  <a:solidFill>
                    <a:srgbClr val="00144A"/>
                  </a:solidFill>
                  <a:latin typeface="72 Brand" panose="020B0504030603020204" pitchFamily="34" charset="0"/>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Managed</a:t>
              </a:r>
              <a:r>
                <a:rPr lang="en-US" sz="1100" b="1" kern="0">
                  <a:solidFill>
                    <a:srgbClr val="00144A"/>
                  </a:solidFill>
                  <a:latin typeface="72 Brand" panose="020B0504030603020204" pitchFamily="34" charset="0"/>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Client</a:t>
              </a:r>
            </a:p>
          </p:txBody>
        </p:sp>
        <p:sp>
          <p:nvSpPr>
            <p:cNvPr id="28" name="Rounded Rectangle 35">
              <a:extLst>
                <a:ext uri="{FF2B5EF4-FFF2-40B4-BE49-F238E27FC236}">
                  <a16:creationId xmlns:a16="http://schemas.microsoft.com/office/drawing/2014/main" id="{0C035C82-35D4-63E2-A954-3D9302A5A7DD}"/>
                </a:ext>
              </a:extLst>
            </p:cNvPr>
            <p:cNvSpPr/>
            <p:nvPr/>
          </p:nvSpPr>
          <p:spPr bwMode="gray">
            <a:xfrm>
              <a:off x="1906522" y="1735494"/>
              <a:ext cx="1504327" cy="22888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Joule</a:t>
              </a:r>
              <a:endParaRPr lang="en-US" sz="700" kern="0">
                <a:solidFill>
                  <a:srgbClr val="002A86"/>
                </a:solidFill>
                <a:latin typeface="72 Brand" panose="020B0504030603020204" pitchFamily="34" charset="0"/>
                <a:ea typeface="Arial Unicode MS" pitchFamily="34" charset="-128"/>
                <a:cs typeface="Arial Unicode MS" pitchFamily="34" charset="-128"/>
              </a:endParaRPr>
            </a:p>
          </p:txBody>
        </p:sp>
        <p:sp>
          <p:nvSpPr>
            <p:cNvPr id="29" name="Rounded Rectangle 35">
              <a:extLst>
                <a:ext uri="{FF2B5EF4-FFF2-40B4-BE49-F238E27FC236}">
                  <a16:creationId xmlns:a16="http://schemas.microsoft.com/office/drawing/2014/main" id="{5594B7F2-98D8-3849-077C-10F60EC8D5D2}"/>
                </a:ext>
              </a:extLst>
            </p:cNvPr>
            <p:cNvSpPr/>
            <p:nvPr/>
          </p:nvSpPr>
          <p:spPr bwMode="gray">
            <a:xfrm>
              <a:off x="1906522" y="2039372"/>
              <a:ext cx="1504327" cy="22888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SAP Agent</a:t>
              </a:r>
            </a:p>
          </p:txBody>
        </p:sp>
      </p:grpSp>
      <p:grpSp>
        <p:nvGrpSpPr>
          <p:cNvPr id="144" name="Group 143">
            <a:extLst>
              <a:ext uri="{FF2B5EF4-FFF2-40B4-BE49-F238E27FC236}">
                <a16:creationId xmlns:a16="http://schemas.microsoft.com/office/drawing/2014/main" id="{C317AED0-F293-1F8A-6E64-27DBF67880EC}"/>
              </a:ext>
            </a:extLst>
          </p:cNvPr>
          <p:cNvGrpSpPr/>
          <p:nvPr/>
        </p:nvGrpSpPr>
        <p:grpSpPr>
          <a:xfrm>
            <a:off x="5336421" y="1833464"/>
            <a:ext cx="1979485" cy="997645"/>
            <a:chOff x="4084423" y="2109186"/>
            <a:chExt cx="1979485" cy="997645"/>
          </a:xfrm>
        </p:grpSpPr>
        <p:sp>
          <p:nvSpPr>
            <p:cNvPr id="140" name="Rounded Rectangle 24">
              <a:extLst>
                <a:ext uri="{FF2B5EF4-FFF2-40B4-BE49-F238E27FC236}">
                  <a16:creationId xmlns:a16="http://schemas.microsoft.com/office/drawing/2014/main" id="{82109338-FC6E-7527-A72B-57978618F675}"/>
                </a:ext>
              </a:extLst>
            </p:cNvPr>
            <p:cNvSpPr/>
            <p:nvPr/>
          </p:nvSpPr>
          <p:spPr bwMode="gray">
            <a:xfrm>
              <a:off x="4084423" y="2109186"/>
              <a:ext cx="1979485" cy="997645"/>
            </a:xfrm>
            <a:prstGeom prst="roundRect">
              <a:avLst>
                <a:gd name="adj" fmla="val 6001"/>
              </a:avLst>
            </a:prstGeom>
            <a:solidFill>
              <a:srgbClr val="D1EFFF"/>
            </a:solidFill>
            <a:ln w="25400" algn="ctr">
              <a:noFill/>
              <a:miter lim="800000"/>
              <a:headEnd/>
              <a:tailEnd/>
            </a:ln>
          </p:spPr>
          <p:txBody>
            <a:bodyPr lIns="89931" tIns="71962" rIns="89931" bIns="71943" rtlCol="0" anchor="t" anchorCtr="0"/>
            <a:lstStyle/>
            <a:p>
              <a:pPr algn="ctr" defTabSz="913578" fontAlgn="base">
                <a:spcBef>
                  <a:spcPct val="50000"/>
                </a:spcBef>
                <a:spcAft>
                  <a:spcPct val="0"/>
                </a:spcAft>
                <a:buClr>
                  <a:srgbClr val="F0AB00"/>
                </a:buClr>
                <a:buSzPct val="80000"/>
                <a:defRPr/>
              </a:pPr>
              <a:r>
                <a:rPr lang="en-US" sz="1100" b="1" kern="0">
                  <a:solidFill>
                    <a:srgbClr val="00185A"/>
                  </a:solidFill>
                  <a:latin typeface="72 Brand" panose="020B0504030603020204" pitchFamily="34" charset="0"/>
                  <a:ea typeface="Arial Unicode MS"/>
                  <a:cs typeface="Arial Unicode MS"/>
                </a:rPr>
                <a:t>SAP</a:t>
              </a:r>
              <a:r>
                <a:rPr lang="en-US" sz="1100" b="1" kern="0">
                  <a:solidFill>
                    <a:srgbClr val="00185A"/>
                  </a:solidFill>
                  <a:latin typeface="+mj-lt"/>
                  <a:ea typeface="Arial Unicode MS"/>
                  <a:cs typeface="Arial Unicode MS"/>
                </a:rPr>
                <a:t> </a:t>
              </a:r>
              <a:r>
                <a:rPr lang="en-US" sz="1100" b="1" kern="0">
                  <a:solidFill>
                    <a:srgbClr val="00185A"/>
                  </a:solidFill>
                  <a:latin typeface="72 Brand" panose="020B0504030603020204" pitchFamily="34" charset="0"/>
                  <a:ea typeface="Arial Unicode MS"/>
                  <a:cs typeface="Arial Unicode MS"/>
                </a:rPr>
                <a:t>Customer</a:t>
              </a:r>
              <a:r>
                <a:rPr lang="en-US" sz="1100" b="1" kern="0">
                  <a:solidFill>
                    <a:srgbClr val="00185A"/>
                  </a:solidFill>
                  <a:latin typeface="+mj-lt"/>
                  <a:ea typeface="Arial Unicode MS"/>
                  <a:cs typeface="Arial Unicode MS"/>
                </a:rPr>
                <a:t> </a:t>
              </a:r>
              <a:r>
                <a:rPr lang="en-US" sz="1100" b="1" kern="0">
                  <a:solidFill>
                    <a:srgbClr val="00185A"/>
                  </a:solidFill>
                  <a:latin typeface="72 Brand" panose="020B0504030603020204" pitchFamily="34" charset="0"/>
                  <a:ea typeface="Arial Unicode MS"/>
                  <a:cs typeface="Arial Unicode MS"/>
                </a:rPr>
                <a:t>Client</a:t>
              </a:r>
            </a:p>
            <a:p>
              <a:pPr algn="ctr" defTabSz="913578" fontAlgn="base">
                <a:spcBef>
                  <a:spcPct val="50000"/>
                </a:spcBef>
                <a:spcAft>
                  <a:spcPct val="0"/>
                </a:spcAft>
                <a:buClr>
                  <a:srgbClr val="F0AB00"/>
                </a:buClr>
                <a:buSzPct val="80000"/>
                <a:defRPr/>
              </a:pPr>
              <a:endParaRPr lang="en-US" sz="1100" b="1" kern="0">
                <a:solidFill>
                  <a:srgbClr val="00185A"/>
                </a:solidFill>
                <a:latin typeface="72 Brand" panose="020B0504030603020204" pitchFamily="34" charset="0"/>
                <a:ea typeface="Arial Unicode MS"/>
                <a:cs typeface="Arial Unicode MS"/>
              </a:endParaRPr>
            </a:p>
          </p:txBody>
        </p:sp>
        <p:sp>
          <p:nvSpPr>
            <p:cNvPr id="141" name="Rounded Rectangle 35">
              <a:extLst>
                <a:ext uri="{FF2B5EF4-FFF2-40B4-BE49-F238E27FC236}">
                  <a16:creationId xmlns:a16="http://schemas.microsoft.com/office/drawing/2014/main" id="{BE560EB4-116E-4ABC-318A-1380E7F7CF98}"/>
                </a:ext>
              </a:extLst>
            </p:cNvPr>
            <p:cNvSpPr/>
            <p:nvPr/>
          </p:nvSpPr>
          <p:spPr bwMode="gray">
            <a:xfrm>
              <a:off x="4322002" y="2454845"/>
              <a:ext cx="1504327" cy="22888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ABAP</a:t>
              </a:r>
            </a:p>
          </p:txBody>
        </p:sp>
        <p:sp>
          <p:nvSpPr>
            <p:cNvPr id="142" name="Rounded Rectangle 35">
              <a:extLst>
                <a:ext uri="{FF2B5EF4-FFF2-40B4-BE49-F238E27FC236}">
                  <a16:creationId xmlns:a16="http://schemas.microsoft.com/office/drawing/2014/main" id="{86EE4AEF-9F5A-C86D-5203-6D75736CFFC9}"/>
                </a:ext>
              </a:extLst>
            </p:cNvPr>
            <p:cNvSpPr/>
            <p:nvPr/>
          </p:nvSpPr>
          <p:spPr bwMode="gray">
            <a:xfrm>
              <a:off x="4322002" y="2758723"/>
              <a:ext cx="1504327" cy="228882"/>
            </a:xfrm>
            <a:prstGeom prst="roundRect">
              <a:avLst>
                <a:gd name="adj" fmla="val 11759"/>
              </a:avLst>
            </a:prstGeom>
            <a:solidFill>
              <a:schemeClr val="bg1"/>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CDS</a:t>
              </a:r>
            </a:p>
          </p:txBody>
        </p:sp>
      </p:grpSp>
      <p:grpSp>
        <p:nvGrpSpPr>
          <p:cNvPr id="143" name="Group 142">
            <a:extLst>
              <a:ext uri="{FF2B5EF4-FFF2-40B4-BE49-F238E27FC236}">
                <a16:creationId xmlns:a16="http://schemas.microsoft.com/office/drawing/2014/main" id="{88EEEB77-8163-2232-91C8-A572E266D0AD}"/>
              </a:ext>
            </a:extLst>
          </p:cNvPr>
          <p:cNvGrpSpPr/>
          <p:nvPr/>
        </p:nvGrpSpPr>
        <p:grpSpPr>
          <a:xfrm>
            <a:off x="7946428" y="1831654"/>
            <a:ext cx="1979485" cy="997645"/>
            <a:chOff x="12103811" y="214155"/>
            <a:chExt cx="1979485" cy="997645"/>
          </a:xfrm>
        </p:grpSpPr>
        <p:sp>
          <p:nvSpPr>
            <p:cNvPr id="37" name="Rounded Rectangle 24">
              <a:extLst>
                <a:ext uri="{FF2B5EF4-FFF2-40B4-BE49-F238E27FC236}">
                  <a16:creationId xmlns:a16="http://schemas.microsoft.com/office/drawing/2014/main" id="{3A9D658D-D978-3117-94AD-88EB055CE575}"/>
                </a:ext>
              </a:extLst>
            </p:cNvPr>
            <p:cNvSpPr/>
            <p:nvPr/>
          </p:nvSpPr>
          <p:spPr bwMode="gray">
            <a:xfrm>
              <a:off x="12103811" y="214155"/>
              <a:ext cx="1979485" cy="997645"/>
            </a:xfrm>
            <a:prstGeom prst="roundRect">
              <a:avLst>
                <a:gd name="adj" fmla="val 6001"/>
              </a:avLst>
            </a:prstGeom>
            <a:gradFill>
              <a:gsLst>
                <a:gs pos="100000">
                  <a:srgbClr val="EBF8FF"/>
                </a:gs>
                <a:gs pos="0">
                  <a:schemeClr val="bg1"/>
                </a:gs>
              </a:gsLst>
              <a:lin ang="2700000" scaled="1"/>
            </a:gradFill>
            <a:ln w="12700" algn="ctr">
              <a:solidFill>
                <a:schemeClr val="tx1"/>
              </a:solidFill>
              <a:miter lim="800000"/>
              <a:headEnd/>
              <a:tailEnd/>
            </a:ln>
          </p:spPr>
          <p:txBody>
            <a:bodyPr lIns="89931" tIns="71962" rIns="89931" bIns="71943" rtlCol="0" anchor="t" anchorCtr="0"/>
            <a:lstStyle/>
            <a:p>
              <a:pPr algn="ctr" defTabSz="913852" fontAlgn="base">
                <a:lnSpc>
                  <a:spcPct val="90000"/>
                </a:lnSpc>
                <a:spcBef>
                  <a:spcPct val="0"/>
                </a:spcBef>
                <a:spcAft>
                  <a:spcPct val="0"/>
                </a:spcAft>
                <a:buClr>
                  <a:srgbClr val="F0AB00"/>
                </a:buClr>
                <a:buSzPct val="80000"/>
                <a:defRPr/>
              </a:pPr>
              <a:r>
                <a:rPr lang="en-US" sz="1100" b="1" kern="0">
                  <a:solidFill>
                    <a:srgbClr val="00185A"/>
                  </a:solidFill>
                  <a:latin typeface="72 Brand" panose="020B0504030603020204" pitchFamily="34" charset="0"/>
                  <a:ea typeface="Arial Unicode MS" pitchFamily="34" charset="-128"/>
                  <a:cs typeface="Arial Unicode MS" pitchFamily="34" charset="-128"/>
                </a:rPr>
                <a:t>External </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Client</a:t>
              </a:r>
            </a:p>
            <a:p>
              <a:pPr algn="ctr" defTabSz="913578" fontAlgn="base">
                <a:spcBef>
                  <a:spcPct val="50000"/>
                </a:spcBef>
                <a:spcAft>
                  <a:spcPct val="0"/>
                </a:spcAft>
                <a:buClr>
                  <a:srgbClr val="F0AB00"/>
                </a:buClr>
                <a:buSzPct val="80000"/>
                <a:defRPr/>
              </a:pPr>
              <a:endParaRPr lang="en-US" sz="900" kern="0">
                <a:solidFill>
                  <a:srgbClr val="00144A"/>
                </a:solidFill>
                <a:ea typeface="Arial Unicode MS" pitchFamily="34" charset="-128"/>
                <a:cs typeface="Arial Unicode MS" pitchFamily="34" charset="-128"/>
              </a:endParaRPr>
            </a:p>
          </p:txBody>
        </p:sp>
        <p:sp>
          <p:nvSpPr>
            <p:cNvPr id="38" name="Rounded Rectangle 35">
              <a:extLst>
                <a:ext uri="{FF2B5EF4-FFF2-40B4-BE49-F238E27FC236}">
                  <a16:creationId xmlns:a16="http://schemas.microsoft.com/office/drawing/2014/main" id="{F2BB8334-9D6E-24E6-48A9-08D80A581186}"/>
                </a:ext>
              </a:extLst>
            </p:cNvPr>
            <p:cNvSpPr/>
            <p:nvPr/>
          </p:nvSpPr>
          <p:spPr bwMode="gray">
            <a:xfrm>
              <a:off x="12341390" y="559814"/>
              <a:ext cx="1504327" cy="228882"/>
            </a:xfrm>
            <a:prstGeom prst="roundRect">
              <a:avLst>
                <a:gd name="adj" fmla="val 11759"/>
              </a:avLst>
            </a:prstGeom>
            <a:solidFill>
              <a:srgbClr val="D2EFFF"/>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GitHub  Copilot</a:t>
              </a:r>
            </a:p>
          </p:txBody>
        </p:sp>
        <p:sp>
          <p:nvSpPr>
            <p:cNvPr id="39" name="Rounded Rectangle 35">
              <a:extLst>
                <a:ext uri="{FF2B5EF4-FFF2-40B4-BE49-F238E27FC236}">
                  <a16:creationId xmlns:a16="http://schemas.microsoft.com/office/drawing/2014/main" id="{29F38642-B993-8BD7-C9AD-7D96AD215C83}"/>
                </a:ext>
              </a:extLst>
            </p:cNvPr>
            <p:cNvSpPr/>
            <p:nvPr/>
          </p:nvSpPr>
          <p:spPr bwMode="gray">
            <a:xfrm>
              <a:off x="12341390" y="863692"/>
              <a:ext cx="1504327" cy="228882"/>
            </a:xfrm>
            <a:prstGeom prst="roundRect">
              <a:avLst>
                <a:gd name="adj" fmla="val 11759"/>
              </a:avLst>
            </a:prstGeom>
            <a:solidFill>
              <a:srgbClr val="D2EFFF"/>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Microsoft Teams</a:t>
              </a:r>
            </a:p>
          </p:txBody>
        </p:sp>
      </p:grpSp>
      <p:sp>
        <p:nvSpPr>
          <p:cNvPr id="41" name="Rectangle: Rounded Corners 2">
            <a:extLst>
              <a:ext uri="{FF2B5EF4-FFF2-40B4-BE49-F238E27FC236}">
                <a16:creationId xmlns:a16="http://schemas.microsoft.com/office/drawing/2014/main" id="{63DE4855-FDA2-0853-FB60-83D81CB2478F}"/>
              </a:ext>
            </a:extLst>
          </p:cNvPr>
          <p:cNvSpPr/>
          <p:nvPr/>
        </p:nvSpPr>
        <p:spPr bwMode="auto">
          <a:xfrm>
            <a:off x="4956580" y="3044240"/>
            <a:ext cx="2739164" cy="284400"/>
          </a:xfrm>
          <a:prstGeom prst="roundRect">
            <a:avLst>
              <a:gd name="adj" fmla="val 50000"/>
            </a:avLst>
          </a:prstGeom>
          <a:gradFill flip="none" rotWithShape="1">
            <a:gsLst>
              <a:gs pos="0">
                <a:srgbClr val="1B90FF"/>
              </a:gs>
              <a:gs pos="10000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114" rIns="182642" bIns="146114" numCol="1" spcCol="0" rtlCol="0" fromWordArt="0" anchor="ctr" anchorCtr="0" forceAA="0" compatLnSpc="1">
            <a:prstTxWarp prst="textNoShape">
              <a:avLst/>
            </a:prstTxWarp>
            <a:noAutofit/>
          </a:bodyPr>
          <a:lstStyle/>
          <a:p>
            <a:pPr algn="ctr" defTabSz="931260" fontAlgn="base">
              <a:spcBef>
                <a:spcPct val="0"/>
              </a:spcBef>
              <a:spcAft>
                <a:spcPct val="0"/>
              </a:spcAft>
            </a:pPr>
            <a:r>
              <a:rPr lang="en-US" sz="1400">
                <a:gradFill>
                  <a:gsLst>
                    <a:gs pos="0">
                      <a:schemeClr val="bg1"/>
                    </a:gs>
                    <a:gs pos="100000">
                      <a:schemeClr val="bg1"/>
                    </a:gs>
                  </a:gsLst>
                  <a:lin ang="5400000" scaled="1"/>
                </a:gradFill>
                <a:latin typeface="72 Brand Medium" panose="020B0604030603020204" pitchFamily="34" charset="0"/>
                <a:cs typeface="72" panose="020B0503030000000003" pitchFamily="34" charset="0"/>
              </a:rPr>
              <a:t>MCP AuthN Gate </a:t>
            </a:r>
          </a:p>
        </p:txBody>
      </p:sp>
      <p:sp>
        <p:nvSpPr>
          <p:cNvPr id="145" name="Rectangle: Rounded Corners 2">
            <a:extLst>
              <a:ext uri="{FF2B5EF4-FFF2-40B4-BE49-F238E27FC236}">
                <a16:creationId xmlns:a16="http://schemas.microsoft.com/office/drawing/2014/main" id="{9E46209D-1AF5-8A51-7425-443BED9DE8F4}"/>
              </a:ext>
            </a:extLst>
          </p:cNvPr>
          <p:cNvSpPr/>
          <p:nvPr/>
        </p:nvSpPr>
        <p:spPr bwMode="auto">
          <a:xfrm>
            <a:off x="4956580" y="4825126"/>
            <a:ext cx="2739164" cy="284400"/>
          </a:xfrm>
          <a:prstGeom prst="roundRect">
            <a:avLst>
              <a:gd name="adj" fmla="val 50000"/>
            </a:avLst>
          </a:prstGeom>
          <a:gradFill flip="none" rotWithShape="1">
            <a:gsLst>
              <a:gs pos="0">
                <a:srgbClr val="1B90FF"/>
              </a:gs>
              <a:gs pos="10000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114" rIns="182642" bIns="146114" numCol="1" spcCol="0" rtlCol="0" fromWordArt="0" anchor="ctr" anchorCtr="0" forceAA="0" compatLnSpc="1">
            <a:prstTxWarp prst="textNoShape">
              <a:avLst/>
            </a:prstTxWarp>
            <a:noAutofit/>
          </a:bodyPr>
          <a:lstStyle/>
          <a:p>
            <a:pPr algn="ctr" defTabSz="931260" fontAlgn="base">
              <a:spcBef>
                <a:spcPct val="0"/>
              </a:spcBef>
              <a:spcAft>
                <a:spcPct val="0"/>
              </a:spcAft>
            </a:pPr>
            <a:r>
              <a:rPr lang="en-US" sz="1400">
                <a:gradFill>
                  <a:gsLst>
                    <a:gs pos="0">
                      <a:schemeClr val="bg1"/>
                    </a:gs>
                    <a:gs pos="100000">
                      <a:schemeClr val="bg1"/>
                    </a:gs>
                  </a:gsLst>
                  <a:lin ang="5400000" scaled="1"/>
                </a:gradFill>
                <a:latin typeface="72 Brand Medium" panose="020B0604030603020204" pitchFamily="34" charset="0"/>
                <a:cs typeface="72" panose="020B0503030000000003" pitchFamily="34" charset="0"/>
              </a:rPr>
              <a:t>MCP </a:t>
            </a:r>
            <a:r>
              <a:rPr lang="en-US" sz="1400" err="1">
                <a:gradFill>
                  <a:gsLst>
                    <a:gs pos="0">
                      <a:schemeClr val="bg1"/>
                    </a:gs>
                    <a:gs pos="100000">
                      <a:schemeClr val="bg1"/>
                    </a:gs>
                  </a:gsLst>
                  <a:lin ang="5400000" scaled="1"/>
                </a:gradFill>
                <a:latin typeface="72 Brand Medium" panose="020B0604030603020204" pitchFamily="34" charset="0"/>
                <a:cs typeface="72" panose="020B0503030000000003" pitchFamily="34" charset="0"/>
              </a:rPr>
              <a:t>AuthZ</a:t>
            </a:r>
            <a:r>
              <a:rPr lang="en-US" sz="1400">
                <a:gradFill>
                  <a:gsLst>
                    <a:gs pos="0">
                      <a:schemeClr val="bg1"/>
                    </a:gs>
                    <a:gs pos="100000">
                      <a:schemeClr val="bg1"/>
                    </a:gs>
                  </a:gsLst>
                  <a:lin ang="5400000" scaled="1"/>
                </a:gradFill>
                <a:latin typeface="72 Brand Medium" panose="020B0604030603020204" pitchFamily="34" charset="0"/>
                <a:cs typeface="72" panose="020B0503030000000003" pitchFamily="34" charset="0"/>
              </a:rPr>
              <a:t> Gate </a:t>
            </a:r>
          </a:p>
        </p:txBody>
      </p:sp>
      <p:grpSp>
        <p:nvGrpSpPr>
          <p:cNvPr id="163" name="Group 162">
            <a:extLst>
              <a:ext uri="{FF2B5EF4-FFF2-40B4-BE49-F238E27FC236}">
                <a16:creationId xmlns:a16="http://schemas.microsoft.com/office/drawing/2014/main" id="{ACB36AA7-699B-A210-1C20-0AF4031089AA}"/>
              </a:ext>
            </a:extLst>
          </p:cNvPr>
          <p:cNvGrpSpPr/>
          <p:nvPr/>
        </p:nvGrpSpPr>
        <p:grpSpPr>
          <a:xfrm>
            <a:off x="7588851" y="5322701"/>
            <a:ext cx="2493005" cy="1267200"/>
            <a:chOff x="7123721" y="5289248"/>
            <a:chExt cx="2493005" cy="1267200"/>
          </a:xfrm>
        </p:grpSpPr>
        <p:sp>
          <p:nvSpPr>
            <p:cNvPr id="147" name="Rounded Rectangle 23">
              <a:extLst>
                <a:ext uri="{FF2B5EF4-FFF2-40B4-BE49-F238E27FC236}">
                  <a16:creationId xmlns:a16="http://schemas.microsoft.com/office/drawing/2014/main" id="{E924CB14-7A74-92AC-2931-245577D8D2E7}"/>
                </a:ext>
              </a:extLst>
            </p:cNvPr>
            <p:cNvSpPr/>
            <p:nvPr/>
          </p:nvSpPr>
          <p:spPr bwMode="gray">
            <a:xfrm>
              <a:off x="7123721" y="5289248"/>
              <a:ext cx="2493005" cy="1267200"/>
            </a:xfrm>
            <a:prstGeom prst="roundRect">
              <a:avLst>
                <a:gd name="adj" fmla="val 4763"/>
              </a:avLst>
            </a:prstGeom>
            <a:gradFill>
              <a:gsLst>
                <a:gs pos="100000">
                  <a:srgbClr val="EBF8FF"/>
                </a:gs>
                <a:gs pos="0">
                  <a:schemeClr val="bg1"/>
                </a:gs>
              </a:gsLst>
              <a:lin ang="2700000" scaled="1"/>
            </a:gra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71962" tIns="45708" rIns="71962" bIns="35991" numCol="1" spcCol="0" rtlCol="0" fromWordArt="0" anchor="t" anchorCtr="0" forceAA="0" compatLnSpc="1">
              <a:prstTxWarp prst="textNoShape">
                <a:avLst/>
              </a:prstTxWarp>
              <a:noAutofit/>
            </a:bodyPr>
            <a:lstStyle/>
            <a:p>
              <a:pPr algn="ctr" defTabSz="913852" fontAlgn="base">
                <a:lnSpc>
                  <a:spcPct val="90000"/>
                </a:lnSpc>
                <a:spcBef>
                  <a:spcPct val="0"/>
                </a:spcBef>
                <a:spcAft>
                  <a:spcPct val="0"/>
                </a:spcAft>
                <a:buClr>
                  <a:srgbClr val="F0AB00"/>
                </a:buClr>
                <a:buSzPct val="80000"/>
              </a:pPr>
              <a:r>
                <a:rPr lang="en-US" sz="1100" b="1" kern="0">
                  <a:solidFill>
                    <a:srgbClr val="00185A"/>
                  </a:solidFill>
                  <a:latin typeface="72 Brand" panose="020B0504030603020204" pitchFamily="34" charset="0"/>
                  <a:ea typeface="Arial Unicode MS"/>
                  <a:cs typeface="Arial Unicode MS"/>
                </a:rPr>
                <a:t>Non-SAP</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MCP</a:t>
              </a:r>
              <a:r>
                <a:rPr lang="en-US" sz="1200" b="1" kern="0">
                  <a:solidFill>
                    <a:srgbClr val="00185A"/>
                  </a:solidFill>
                  <a:latin typeface="+mj-lt"/>
                  <a:ea typeface="Arial Unicode MS" pitchFamily="34" charset="-128"/>
                  <a:cs typeface="Arial Unicode MS" pitchFamily="34" charset="-128"/>
                </a:rPr>
                <a:t> </a:t>
              </a:r>
              <a:r>
                <a:rPr lang="en-US" sz="1100" b="1" kern="0">
                  <a:solidFill>
                    <a:srgbClr val="00185A"/>
                  </a:solidFill>
                  <a:latin typeface="72 Brand" panose="020B0504030603020204" pitchFamily="34" charset="0"/>
                  <a:ea typeface="Arial Unicode MS"/>
                  <a:cs typeface="Arial Unicode MS"/>
                </a:rPr>
                <a:t>Servers</a:t>
              </a:r>
            </a:p>
            <a:p>
              <a:pPr algn="ctr" defTabSz="913852" fontAlgn="base">
                <a:spcAft>
                  <a:spcPct val="0"/>
                </a:spcAft>
                <a:buClr>
                  <a:srgbClr val="F0AB00"/>
                </a:buClr>
                <a:buSzPct val="80000"/>
              </a:pPr>
              <a:r>
                <a:rPr lang="en-US" sz="1000" kern="0">
                  <a:solidFill>
                    <a:srgbClr val="00185A"/>
                  </a:solidFill>
                  <a:ea typeface="Arial Unicode MS" pitchFamily="34" charset="-128"/>
                  <a:cs typeface="Arial Unicode MS" pitchFamily="34" charset="-128"/>
                </a:rPr>
                <a:t>External</a:t>
              </a:r>
            </a:p>
          </p:txBody>
        </p:sp>
        <p:sp>
          <p:nvSpPr>
            <p:cNvPr id="148" name="Rounded Rectangle 7">
              <a:extLst>
                <a:ext uri="{FF2B5EF4-FFF2-40B4-BE49-F238E27FC236}">
                  <a16:creationId xmlns:a16="http://schemas.microsoft.com/office/drawing/2014/main" id="{ADEB17A3-603D-C17D-5D92-13DAF8AE0B02}"/>
                </a:ext>
              </a:extLst>
            </p:cNvPr>
            <p:cNvSpPr/>
            <p:nvPr/>
          </p:nvSpPr>
          <p:spPr bwMode="gray">
            <a:xfrm>
              <a:off x="7183565" y="5796611"/>
              <a:ext cx="650576" cy="168215"/>
            </a:xfrm>
            <a:prstGeom prst="roundRect">
              <a:avLst>
                <a:gd name="adj" fmla="val 1511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Local</a:t>
              </a:r>
            </a:p>
          </p:txBody>
        </p:sp>
        <p:sp>
          <p:nvSpPr>
            <p:cNvPr id="149" name="Rounded Rectangle 7">
              <a:extLst>
                <a:ext uri="{FF2B5EF4-FFF2-40B4-BE49-F238E27FC236}">
                  <a16:creationId xmlns:a16="http://schemas.microsoft.com/office/drawing/2014/main" id="{A15D37E2-8D9A-C5E0-EB33-B37391DE708F}"/>
                </a:ext>
              </a:extLst>
            </p:cNvPr>
            <p:cNvSpPr/>
            <p:nvPr/>
          </p:nvSpPr>
          <p:spPr bwMode="gray">
            <a:xfrm>
              <a:off x="8007561" y="5784873"/>
              <a:ext cx="599040" cy="179953"/>
            </a:xfrm>
            <a:prstGeom prst="roundRect">
              <a:avLst>
                <a:gd name="adj" fmla="val 1511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Github</a:t>
              </a:r>
            </a:p>
          </p:txBody>
        </p:sp>
        <p:sp>
          <p:nvSpPr>
            <p:cNvPr id="154" name="Rounded Rectangle 7">
              <a:extLst>
                <a:ext uri="{FF2B5EF4-FFF2-40B4-BE49-F238E27FC236}">
                  <a16:creationId xmlns:a16="http://schemas.microsoft.com/office/drawing/2014/main" id="{76049FA8-6ABD-AD39-428B-216B18FDF8A7}"/>
                </a:ext>
              </a:extLst>
            </p:cNvPr>
            <p:cNvSpPr/>
            <p:nvPr/>
          </p:nvSpPr>
          <p:spPr bwMode="gray">
            <a:xfrm>
              <a:off x="7183565" y="6094970"/>
              <a:ext cx="809935" cy="190595"/>
            </a:xfrm>
            <a:prstGeom prst="roundRect">
              <a:avLst>
                <a:gd name="adj" fmla="val 1511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Cloudflare</a:t>
              </a:r>
            </a:p>
          </p:txBody>
        </p:sp>
        <p:sp>
          <p:nvSpPr>
            <p:cNvPr id="157" name="Rounded Rectangle 7">
              <a:extLst>
                <a:ext uri="{FF2B5EF4-FFF2-40B4-BE49-F238E27FC236}">
                  <a16:creationId xmlns:a16="http://schemas.microsoft.com/office/drawing/2014/main" id="{10A4C896-922E-7A28-D7C2-0D84944EBE93}"/>
                </a:ext>
              </a:extLst>
            </p:cNvPr>
            <p:cNvSpPr/>
            <p:nvPr/>
          </p:nvSpPr>
          <p:spPr bwMode="gray">
            <a:xfrm>
              <a:off x="8147434" y="6096661"/>
              <a:ext cx="599040" cy="179953"/>
            </a:xfrm>
            <a:prstGeom prst="roundRect">
              <a:avLst>
                <a:gd name="adj" fmla="val 1511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AWS</a:t>
              </a:r>
            </a:p>
          </p:txBody>
        </p:sp>
        <p:sp>
          <p:nvSpPr>
            <p:cNvPr id="158" name="Rounded Rectangle 7">
              <a:extLst>
                <a:ext uri="{FF2B5EF4-FFF2-40B4-BE49-F238E27FC236}">
                  <a16:creationId xmlns:a16="http://schemas.microsoft.com/office/drawing/2014/main" id="{316C5E71-3FC3-34BA-CFB3-DCF35EEF720E}"/>
                </a:ext>
              </a:extLst>
            </p:cNvPr>
            <p:cNvSpPr/>
            <p:nvPr/>
          </p:nvSpPr>
          <p:spPr bwMode="gray">
            <a:xfrm>
              <a:off x="8780020" y="5784873"/>
              <a:ext cx="599040" cy="179953"/>
            </a:xfrm>
            <a:prstGeom prst="roundRect">
              <a:avLst>
                <a:gd name="adj" fmla="val 15119"/>
              </a:avLst>
            </a:prstGeom>
            <a:solidFill>
              <a:srgbClr val="D1EFFF"/>
            </a:solidFill>
            <a:ln w="25400" algn="ctr">
              <a:noFill/>
              <a:miter lim="800000"/>
              <a:headEnd/>
              <a:tailEnd/>
            </a:ln>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800" kern="0">
                  <a:solidFill>
                    <a:srgbClr val="002A86"/>
                  </a:solidFill>
                  <a:latin typeface="72 Brand"/>
                  <a:ea typeface="Arial Unicode MS" pitchFamily="34" charset="-128"/>
                  <a:cs typeface="Arial Unicode MS" pitchFamily="34" charset="-128"/>
                </a:rPr>
                <a:t>Custom</a:t>
              </a:r>
            </a:p>
          </p:txBody>
        </p:sp>
      </p:grpSp>
      <p:sp>
        <p:nvSpPr>
          <p:cNvPr id="160" name="Down Arrow 159">
            <a:extLst>
              <a:ext uri="{FF2B5EF4-FFF2-40B4-BE49-F238E27FC236}">
                <a16:creationId xmlns:a16="http://schemas.microsoft.com/office/drawing/2014/main" id="{85D8E5C5-AB6F-9670-9683-0397E871052E}"/>
              </a:ext>
            </a:extLst>
          </p:cNvPr>
          <p:cNvSpPr/>
          <p:nvPr/>
        </p:nvSpPr>
        <p:spPr>
          <a:xfrm>
            <a:off x="6086111" y="1464142"/>
            <a:ext cx="294311" cy="272024"/>
          </a:xfrm>
          <a:prstGeom prst="downArrow">
            <a:avLst/>
          </a:prstGeom>
          <a:solidFill>
            <a:srgbClr val="198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1" name="Right Arrow 160">
            <a:extLst>
              <a:ext uri="{FF2B5EF4-FFF2-40B4-BE49-F238E27FC236}">
                <a16:creationId xmlns:a16="http://schemas.microsoft.com/office/drawing/2014/main" id="{83C56312-7D3C-FB25-AAC7-A10DE520D339}"/>
              </a:ext>
            </a:extLst>
          </p:cNvPr>
          <p:cNvSpPr/>
          <p:nvPr/>
        </p:nvSpPr>
        <p:spPr>
          <a:xfrm>
            <a:off x="1937615" y="1174954"/>
            <a:ext cx="369499" cy="326557"/>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ln w="0"/>
              <a:solidFill>
                <a:schemeClr val="accent1"/>
              </a:solidFill>
              <a:effectLst>
                <a:outerShdw blurRad="38100" dist="25400" dir="5400000" algn="ctr" rotWithShape="0">
                  <a:srgbClr val="6E747A">
                    <a:alpha val="43000"/>
                  </a:srgbClr>
                </a:outerShdw>
              </a:effectLst>
            </a:endParaRPr>
          </a:p>
        </p:txBody>
      </p:sp>
      <p:grpSp>
        <p:nvGrpSpPr>
          <p:cNvPr id="3" name="Group 2">
            <a:extLst>
              <a:ext uri="{FF2B5EF4-FFF2-40B4-BE49-F238E27FC236}">
                <a16:creationId xmlns:a16="http://schemas.microsoft.com/office/drawing/2014/main" id="{6B061A14-4F64-6D12-A555-BF02B8B53F3D}"/>
              </a:ext>
            </a:extLst>
          </p:cNvPr>
          <p:cNvGrpSpPr/>
          <p:nvPr/>
        </p:nvGrpSpPr>
        <p:grpSpPr>
          <a:xfrm>
            <a:off x="8438306" y="3451366"/>
            <a:ext cx="1979485" cy="1246849"/>
            <a:chOff x="8485151" y="3473954"/>
            <a:chExt cx="1979485" cy="1246849"/>
          </a:xfrm>
        </p:grpSpPr>
        <p:sp>
          <p:nvSpPr>
            <p:cNvPr id="168" name="Rounded Rectangle 24">
              <a:extLst>
                <a:ext uri="{FF2B5EF4-FFF2-40B4-BE49-F238E27FC236}">
                  <a16:creationId xmlns:a16="http://schemas.microsoft.com/office/drawing/2014/main" id="{AB10F8AD-D020-5BFE-FAD0-39E94D9042F9}"/>
                </a:ext>
              </a:extLst>
            </p:cNvPr>
            <p:cNvSpPr/>
            <p:nvPr/>
          </p:nvSpPr>
          <p:spPr bwMode="gray">
            <a:xfrm>
              <a:off x="8485151" y="3473954"/>
              <a:ext cx="1979485" cy="1246849"/>
            </a:xfrm>
            <a:prstGeom prst="roundRect">
              <a:avLst>
                <a:gd name="adj" fmla="val 6001"/>
              </a:avLst>
            </a:prstGeom>
            <a:gradFill>
              <a:gsLst>
                <a:gs pos="100000">
                  <a:srgbClr val="EBF8FF"/>
                </a:gs>
                <a:gs pos="0">
                  <a:schemeClr val="bg1"/>
                </a:gs>
              </a:gsLst>
              <a:lin ang="2700000" scaled="1"/>
            </a:gradFill>
            <a:ln w="12700" algn="ctr">
              <a:solidFill>
                <a:schemeClr val="tx1"/>
              </a:solidFill>
              <a:miter lim="800000"/>
              <a:headEnd/>
              <a:tailEnd/>
            </a:ln>
          </p:spPr>
          <p:txBody>
            <a:bodyPr lIns="89931" tIns="71962" rIns="89931" bIns="71943" rtlCol="0" anchor="t" anchorCtr="0"/>
            <a:lstStyle/>
            <a:p>
              <a:pPr algn="ctr" defTabSz="913578" fontAlgn="base">
                <a:spcBef>
                  <a:spcPct val="50000"/>
                </a:spcBef>
                <a:spcAft>
                  <a:spcPct val="0"/>
                </a:spcAft>
                <a:buClr>
                  <a:srgbClr val="F0AB00"/>
                </a:buClr>
                <a:buSzPct val="80000"/>
                <a:defRPr/>
              </a:pPr>
              <a:r>
                <a:rPr lang="en-US" sz="1100" kern="0">
                  <a:solidFill>
                    <a:srgbClr val="00144A"/>
                  </a:solidFill>
                  <a:latin typeface="72 Brand Medium" panose="020B0504030603020204" pitchFamily="34" charset="0"/>
                  <a:ea typeface="Arial Unicode MS" pitchFamily="34" charset="-128"/>
                  <a:cs typeface="Arial Unicode MS" pitchFamily="34" charset="-128"/>
                </a:rPr>
                <a:t>Interpolation</a:t>
              </a:r>
              <a:endParaRPr lang="en-US" sz="900" kern="0">
                <a:solidFill>
                  <a:srgbClr val="00144A"/>
                </a:solidFill>
                <a:latin typeface="72 Brand Light" panose="020B0304030603020204" pitchFamily="34" charset="0"/>
                <a:ea typeface="Arial Unicode MS" pitchFamily="34" charset="-128"/>
                <a:cs typeface="Arial Unicode MS" pitchFamily="34" charset="-128"/>
              </a:endParaRPr>
            </a:p>
          </p:txBody>
        </p:sp>
        <p:sp>
          <p:nvSpPr>
            <p:cNvPr id="169" name="Rounded Rectangle 35">
              <a:extLst>
                <a:ext uri="{FF2B5EF4-FFF2-40B4-BE49-F238E27FC236}">
                  <a16:creationId xmlns:a16="http://schemas.microsoft.com/office/drawing/2014/main" id="{95AA1B7A-485C-C935-6EEB-ECD322BDE123}"/>
                </a:ext>
              </a:extLst>
            </p:cNvPr>
            <p:cNvSpPr/>
            <p:nvPr/>
          </p:nvSpPr>
          <p:spPr bwMode="gray">
            <a:xfrm>
              <a:off x="8722731" y="3797478"/>
              <a:ext cx="1504327" cy="228882"/>
            </a:xfrm>
            <a:prstGeom prst="roundRect">
              <a:avLst>
                <a:gd name="adj" fmla="val 11759"/>
              </a:avLst>
            </a:prstGeom>
            <a:solidFill>
              <a:srgbClr val="D2EFFF"/>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defRPr/>
              </a:pPr>
              <a:r>
                <a:rPr lang="en-US" sz="900" kern="0">
                  <a:solidFill>
                    <a:srgbClr val="002A86"/>
                  </a:solidFill>
                  <a:latin typeface="72 Brand" panose="020B0504030603020204" pitchFamily="34" charset="0"/>
                  <a:ea typeface="Arial Unicode MS" pitchFamily="34" charset="-128"/>
                  <a:cs typeface="Arial Unicode MS" pitchFamily="34" charset="-128"/>
                </a:rPr>
                <a:t>Fed IDP</a:t>
              </a:r>
            </a:p>
          </p:txBody>
        </p:sp>
        <p:sp>
          <p:nvSpPr>
            <p:cNvPr id="170" name="Rounded Rectangle 35">
              <a:extLst>
                <a:ext uri="{FF2B5EF4-FFF2-40B4-BE49-F238E27FC236}">
                  <a16:creationId xmlns:a16="http://schemas.microsoft.com/office/drawing/2014/main" id="{2F9CAC75-DDCF-A43F-6425-5F03616A2441}"/>
                </a:ext>
              </a:extLst>
            </p:cNvPr>
            <p:cNvSpPr/>
            <p:nvPr/>
          </p:nvSpPr>
          <p:spPr bwMode="gray">
            <a:xfrm>
              <a:off x="8722731" y="4101356"/>
              <a:ext cx="1504327" cy="228882"/>
            </a:xfrm>
            <a:prstGeom prst="roundRect">
              <a:avLst>
                <a:gd name="adj" fmla="val 11759"/>
              </a:avLst>
            </a:prstGeom>
            <a:solidFill>
              <a:srgbClr val="D2EFFF"/>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XSUAA</a:t>
              </a:r>
            </a:p>
          </p:txBody>
        </p:sp>
        <p:sp>
          <p:nvSpPr>
            <p:cNvPr id="171" name="Rounded Rectangle 35">
              <a:extLst>
                <a:ext uri="{FF2B5EF4-FFF2-40B4-BE49-F238E27FC236}">
                  <a16:creationId xmlns:a16="http://schemas.microsoft.com/office/drawing/2014/main" id="{B91E57DA-AD27-6FB7-2CED-41B133A720D8}"/>
                </a:ext>
              </a:extLst>
            </p:cNvPr>
            <p:cNvSpPr/>
            <p:nvPr/>
          </p:nvSpPr>
          <p:spPr bwMode="gray">
            <a:xfrm>
              <a:off x="8700228" y="4403914"/>
              <a:ext cx="1504327" cy="228882"/>
            </a:xfrm>
            <a:prstGeom prst="roundRect">
              <a:avLst>
                <a:gd name="adj" fmla="val 11759"/>
              </a:avLst>
            </a:prstGeom>
            <a:solidFill>
              <a:srgbClr val="D2EFFF"/>
            </a:solidFill>
            <a:ln w="9525" algn="ctr">
              <a:noFill/>
              <a:miter lim="800000"/>
              <a:headEnd/>
              <a:tailEnd/>
            </a:ln>
            <a:effectLst/>
          </p:spPr>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panose="020B0504030603020204" pitchFamily="34" charset="0"/>
                  <a:ea typeface="Arial Unicode MS" pitchFamily="34" charset="-128"/>
                  <a:cs typeface="Arial Unicode MS" pitchFamily="34" charset="-128"/>
                </a:rPr>
                <a:t>Dynamic DCR</a:t>
              </a:r>
            </a:p>
          </p:txBody>
        </p:sp>
      </p:grpSp>
      <p:sp>
        <p:nvSpPr>
          <p:cNvPr id="172" name="Rounded Rectangle 7">
            <a:extLst>
              <a:ext uri="{FF2B5EF4-FFF2-40B4-BE49-F238E27FC236}">
                <a16:creationId xmlns:a16="http://schemas.microsoft.com/office/drawing/2014/main" id="{B19C2245-56F0-343E-8497-F83268D48B2F}"/>
              </a:ext>
            </a:extLst>
          </p:cNvPr>
          <p:cNvSpPr/>
          <p:nvPr/>
        </p:nvSpPr>
        <p:spPr bwMode="gray">
          <a:xfrm>
            <a:off x="10722066" y="4124175"/>
            <a:ext cx="1080000" cy="228882"/>
          </a:xfrm>
          <a:prstGeom prst="roundRect">
            <a:avLst>
              <a:gd name="adj" fmla="val 12599"/>
            </a:avLst>
          </a:prstGeom>
          <a:ln>
            <a:headEnd/>
            <a:tailEnd/>
          </a:ln>
        </p:spPr>
        <p:style>
          <a:lnRef idx="2">
            <a:schemeClr val="accent1"/>
          </a:lnRef>
          <a:fillRef idx="1">
            <a:schemeClr val="lt1"/>
          </a:fillRef>
          <a:effectRef idx="0">
            <a:schemeClr val="accent1"/>
          </a:effectRef>
          <a:fontRef idx="minor">
            <a:schemeClr val="dk1"/>
          </a:fontRef>
        </p:style>
        <p:txBody>
          <a:bodyPr lIns="89931" tIns="71943" rIns="89931" bIns="71943" rtlCol="0" anchor="ctr"/>
          <a:lstStyle/>
          <a:p>
            <a:pPr algn="ctr" defTabSz="913578" fontAlgn="base">
              <a:spcBef>
                <a:spcPct val="50000"/>
              </a:spcBef>
              <a:spcAft>
                <a:spcPct val="0"/>
              </a:spcAft>
              <a:buClr>
                <a:srgbClr val="F0AB00"/>
              </a:buClr>
              <a:buSzPct val="80000"/>
            </a:pPr>
            <a:r>
              <a:rPr lang="en-US" sz="900" kern="0">
                <a:solidFill>
                  <a:srgbClr val="002A86"/>
                </a:solidFill>
                <a:latin typeface="72 Brand"/>
                <a:ea typeface="Arial Unicode MS" pitchFamily="34" charset="-128"/>
                <a:cs typeface="Arial Unicode MS" pitchFamily="34" charset="-128"/>
              </a:rPr>
              <a:t>SCI</a:t>
            </a:r>
          </a:p>
        </p:txBody>
      </p:sp>
      <p:sp>
        <p:nvSpPr>
          <p:cNvPr id="175" name="Rectangle: Rounded Corners 2">
            <a:extLst>
              <a:ext uri="{FF2B5EF4-FFF2-40B4-BE49-F238E27FC236}">
                <a16:creationId xmlns:a16="http://schemas.microsoft.com/office/drawing/2014/main" id="{F1F2B930-4DEE-AE70-ECBD-8F3986331333}"/>
              </a:ext>
            </a:extLst>
          </p:cNvPr>
          <p:cNvSpPr/>
          <p:nvPr/>
        </p:nvSpPr>
        <p:spPr bwMode="auto">
          <a:xfrm>
            <a:off x="347662" y="976340"/>
            <a:ext cx="1562784" cy="284400"/>
          </a:xfrm>
          <a:prstGeom prst="roundRect">
            <a:avLst>
              <a:gd name="adj" fmla="val 50000"/>
            </a:avLst>
          </a:prstGeom>
          <a:gradFill flip="none" rotWithShape="1">
            <a:gsLst>
              <a:gs pos="0">
                <a:srgbClr val="1B90FF"/>
              </a:gs>
              <a:gs pos="100000">
                <a:srgbClr val="0070F2"/>
              </a:gs>
            </a:gsLst>
            <a:lin ang="27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114" rIns="182642" bIns="146114" numCol="1" spcCol="0" rtlCol="0" fromWordArt="0" anchor="ctr" anchorCtr="0" forceAA="0" compatLnSpc="1">
            <a:prstTxWarp prst="textNoShape">
              <a:avLst/>
            </a:prstTxWarp>
            <a:noAutofit/>
          </a:bodyPr>
          <a:lstStyle/>
          <a:p>
            <a:pPr algn="ctr" defTabSz="931260" fontAlgn="base">
              <a:spcBef>
                <a:spcPct val="0"/>
              </a:spcBef>
              <a:spcAft>
                <a:spcPct val="0"/>
              </a:spcAft>
            </a:pPr>
            <a:r>
              <a:rPr lang="en-US" sz="1400">
                <a:gradFill>
                  <a:gsLst>
                    <a:gs pos="0">
                      <a:schemeClr val="bg1"/>
                    </a:gs>
                    <a:gs pos="100000">
                      <a:schemeClr val="bg1"/>
                    </a:gs>
                  </a:gsLst>
                  <a:lin ang="5400000" scaled="1"/>
                </a:gradFill>
                <a:latin typeface="72 Brand Medium" panose="020B0604030603020204" pitchFamily="34" charset="0"/>
                <a:cs typeface="72" panose="020B0503030000000003" pitchFamily="34" charset="0"/>
              </a:rPr>
              <a:t>Agent  Registry</a:t>
            </a:r>
          </a:p>
        </p:txBody>
      </p:sp>
    </p:spTree>
    <p:extLst>
      <p:ext uri="{BB962C8B-B14F-4D97-AF65-F5344CB8AC3E}">
        <p14:creationId xmlns:p14="http://schemas.microsoft.com/office/powerpoint/2010/main" val="276097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EE89-CD75-330B-2CDC-E7F598DD3EC3}"/>
              </a:ext>
            </a:extLst>
          </p:cNvPr>
          <p:cNvSpPr>
            <a:spLocks noGrp="1"/>
          </p:cNvSpPr>
          <p:nvPr>
            <p:ph type="ctrTitle"/>
          </p:nvPr>
        </p:nvSpPr>
        <p:spPr/>
        <p:txBody>
          <a:bodyPr/>
          <a:lstStyle/>
          <a:p>
            <a:r>
              <a:rPr lang="en-US"/>
              <a:t>How do we sell it?</a:t>
            </a:r>
          </a:p>
        </p:txBody>
      </p:sp>
    </p:spTree>
    <p:extLst>
      <p:ext uri="{BB962C8B-B14F-4D97-AF65-F5344CB8AC3E}">
        <p14:creationId xmlns:p14="http://schemas.microsoft.com/office/powerpoint/2010/main" val="99232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EB07-F57D-69BF-CD2B-78E93C2FC400}"/>
              </a:ext>
            </a:extLst>
          </p:cNvPr>
          <p:cNvSpPr>
            <a:spLocks noGrp="1"/>
          </p:cNvSpPr>
          <p:nvPr>
            <p:ph type="title"/>
          </p:nvPr>
        </p:nvSpPr>
        <p:spPr>
          <a:xfrm>
            <a:off x="504001" y="504000"/>
            <a:ext cx="5873650" cy="738664"/>
          </a:xfrm>
        </p:spPr>
        <p:txBody>
          <a:bodyPr/>
          <a:lstStyle/>
          <a:p>
            <a:r>
              <a:rPr lang="en-US"/>
              <a:t>Enterprises will adopt AI across the board</a:t>
            </a:r>
          </a:p>
        </p:txBody>
      </p:sp>
      <p:pic>
        <p:nvPicPr>
          <p:cNvPr id="2050" name="Picture 2">
            <a:extLst>
              <a:ext uri="{FF2B5EF4-FFF2-40B4-BE49-F238E27FC236}">
                <a16:creationId xmlns:a16="http://schemas.microsoft.com/office/drawing/2014/main" id="{16372F49-DE3E-DACC-7752-7611A54E3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775"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B405643A-B8AF-63CE-2B34-BF65BE7DE5FB}"/>
              </a:ext>
            </a:extLst>
          </p:cNvPr>
          <p:cNvSpPr txBox="1">
            <a:spLocks/>
          </p:cNvSpPr>
          <p:nvPr/>
        </p:nvSpPr>
        <p:spPr bwMode="black">
          <a:xfrm>
            <a:off x="504001" y="1832919"/>
            <a:ext cx="5109721" cy="1926040"/>
          </a:xfrm>
          <a:prstGeom prst="rect">
            <a:avLst/>
          </a:prstGeom>
        </p:spPr>
        <p:txBody>
          <a:bodyPr vert="horz" wrap="square" lIns="0" tIns="0" rIns="0" bIns="0" rtlCol="0" anchor="t">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6600">
              <a:lnSpc>
                <a:spcPct val="85000"/>
              </a:lnSpc>
              <a:spcBef>
                <a:spcPts val="1796"/>
              </a:spcBef>
              <a:buClr>
                <a:srgbClr val="F0AB00"/>
              </a:buClr>
              <a:defRPr/>
            </a:pPr>
            <a:r>
              <a:rPr lang="en-US" sz="1400">
                <a:gradFill>
                  <a:gsLst>
                    <a:gs pos="0">
                      <a:srgbClr val="00144A"/>
                    </a:gs>
                    <a:gs pos="100000">
                      <a:srgbClr val="00144A"/>
                    </a:gs>
                  </a:gsLst>
                  <a:lin ang="2700000" scaled="1"/>
                </a:gradFill>
                <a:latin typeface="72 Brand"/>
                <a:cs typeface="72"/>
              </a:rPr>
              <a:t>Best of Breed Agents will come from various providers and startups. </a:t>
            </a:r>
          </a:p>
          <a:p>
            <a:pPr defTabSz="1086600">
              <a:lnSpc>
                <a:spcPct val="85000"/>
              </a:lnSpc>
              <a:spcBef>
                <a:spcPts val="1796"/>
              </a:spcBef>
              <a:buClr>
                <a:srgbClr val="F0AB00"/>
              </a:buClr>
              <a:defRPr/>
            </a:pPr>
            <a:r>
              <a:rPr lang="en-US" sz="1399">
                <a:gradFill>
                  <a:gsLst>
                    <a:gs pos="0">
                      <a:srgbClr val="00144A"/>
                    </a:gs>
                    <a:gs pos="100000">
                      <a:srgbClr val="00144A"/>
                    </a:gs>
                  </a:gsLst>
                  <a:lin ang="2700000" scaled="1"/>
                </a:gradFill>
                <a:latin typeface="72 Brand"/>
                <a:cs typeface="72"/>
              </a:rPr>
              <a:t>What will be in common for them is integration with enterprise data </a:t>
            </a:r>
            <a:r>
              <a:rPr lang="en-US" sz="1400">
                <a:gradFill>
                  <a:gsLst>
                    <a:gs pos="0">
                      <a:srgbClr val="00144A"/>
                    </a:gs>
                    <a:gs pos="100000">
                      <a:srgbClr val="00144A"/>
                    </a:gs>
                  </a:gsLst>
                  <a:lin ang="2700000" scaled="1"/>
                </a:gradFill>
                <a:latin typeface="72 Brand"/>
                <a:cs typeface="72"/>
              </a:rPr>
              <a:t>, access, context and traceability. </a:t>
            </a:r>
          </a:p>
          <a:p>
            <a:pPr defTabSz="1086600">
              <a:lnSpc>
                <a:spcPct val="85000"/>
              </a:lnSpc>
              <a:spcBef>
                <a:spcPts val="1796"/>
              </a:spcBef>
              <a:buClr>
                <a:srgbClr val="F0AB00"/>
              </a:buClr>
              <a:defRPr/>
            </a:pPr>
            <a:r>
              <a:rPr lang="en-US" sz="1399">
                <a:gradFill>
                  <a:gsLst>
                    <a:gs pos="0">
                      <a:srgbClr val="00144A"/>
                    </a:gs>
                    <a:gs pos="100000">
                      <a:srgbClr val="00144A"/>
                    </a:gs>
                  </a:gsLst>
                  <a:lin ang="2700000" scaled="1"/>
                </a:gradFill>
                <a:latin typeface="72 Brand"/>
                <a:cs typeface="72"/>
              </a:rPr>
              <a:t>While each Agent runtime will offer its own identity framework, enterprises will look to consolidate all their agent identity and access in a single unified location regardless of the agent &amp; runtime of choice of each department.</a:t>
            </a:r>
            <a:endParaRPr lang="en-US" sz="1400">
              <a:gradFill>
                <a:gsLst>
                  <a:gs pos="0">
                    <a:srgbClr val="00144A"/>
                  </a:gs>
                  <a:gs pos="100000">
                    <a:srgbClr val="00144A"/>
                  </a:gs>
                </a:gsLst>
                <a:lin ang="2700000" scaled="1"/>
              </a:gradFill>
              <a:latin typeface="72 Brand"/>
              <a:cs typeface="72"/>
            </a:endParaRPr>
          </a:p>
        </p:txBody>
      </p:sp>
    </p:spTree>
    <p:extLst>
      <p:ext uri="{BB962C8B-B14F-4D97-AF65-F5344CB8AC3E}">
        <p14:creationId xmlns:p14="http://schemas.microsoft.com/office/powerpoint/2010/main" val="848795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81AB8-AA0C-4977-FDE8-DBF1BEA0962C}"/>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485FB970-7ACD-273E-1E60-0F587FF3F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5175"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42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DAA-FF03-0F1D-1335-AC9A1A8DDDAD}"/>
              </a:ext>
            </a:extLst>
          </p:cNvPr>
          <p:cNvSpPr txBox="1">
            <a:spLocks/>
          </p:cNvSpPr>
          <p:nvPr/>
        </p:nvSpPr>
        <p:spPr>
          <a:xfrm>
            <a:off x="405315" y="571610"/>
            <a:ext cx="11534298" cy="44050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18">
              <a:lnSpc>
                <a:spcPts val="3240"/>
              </a:lnSpc>
              <a:defRPr/>
            </a:pPr>
            <a:r>
              <a:rPr lang="en-US" sz="2800" b="1">
                <a:solidFill>
                  <a:srgbClr val="0076CB"/>
                </a:solidFill>
              </a:rPr>
              <a:t>AIAM MVP</a:t>
            </a:r>
          </a:p>
          <a:p>
            <a:pPr defTabSz="914318">
              <a:lnSpc>
                <a:spcPts val="3240"/>
              </a:lnSpc>
              <a:defRPr/>
            </a:pPr>
            <a:endParaRPr lang="en-US" sz="2400" b="1">
              <a:solidFill>
                <a:srgbClr val="0076CB"/>
              </a:solidFill>
              <a:latin typeface="72" panose="020B0503030000000003" pitchFamily="34" charset="0"/>
              <a:cs typeface="72" panose="020B0503030000000003" pitchFamily="34" charset="0"/>
            </a:endParaRPr>
          </a:p>
        </p:txBody>
      </p:sp>
      <p:sp>
        <p:nvSpPr>
          <p:cNvPr id="4" name="TextBox 3">
            <a:extLst>
              <a:ext uri="{FF2B5EF4-FFF2-40B4-BE49-F238E27FC236}">
                <a16:creationId xmlns:a16="http://schemas.microsoft.com/office/drawing/2014/main" id="{DD35CA0D-F4B3-1209-4434-60F2384720D5}"/>
              </a:ext>
            </a:extLst>
          </p:cNvPr>
          <p:cNvSpPr txBox="1"/>
          <p:nvPr/>
        </p:nvSpPr>
        <p:spPr>
          <a:xfrm>
            <a:off x="503106" y="1133608"/>
            <a:ext cx="11338715" cy="5306517"/>
          </a:xfrm>
          <a:prstGeom prst="rect">
            <a:avLst/>
          </a:prstGeom>
          <a:noFill/>
        </p:spPr>
        <p:txBody>
          <a:bodyPr wrap="square" lIns="0" tIns="0" rIns="0" bIns="0" rtlCol="0" anchor="t">
            <a:spAutoFit/>
          </a:bodyPr>
          <a:lstStyle/>
          <a:p>
            <a:pPr defTabSz="1088449" fontAlgn="base">
              <a:buClr>
                <a:srgbClr val="F0AB00"/>
              </a:buClr>
              <a:buSzPct val="80000"/>
            </a:pPr>
            <a:endParaRPr lang="en-US" sz="1799" kern="0">
              <a:solidFill>
                <a:srgbClr val="000000"/>
              </a:solidFill>
              <a:latin typeface="72" panose="020B0503030000000003" pitchFamily="34" charset="0"/>
              <a:ea typeface="Arial Unicode MS" pitchFamily="34" charset="-128"/>
              <a:cs typeface="72" panose="020B0503030000000003" pitchFamily="34" charset="0"/>
            </a:endParaRPr>
          </a:p>
          <a:p>
            <a:pPr marL="285750" indent="-285750" fontAlgn="base">
              <a:buFont typeface="Arial" panose="020B0604020202020204" pitchFamily="34" charset="0"/>
              <a:buChar char="•"/>
            </a:pPr>
            <a:r>
              <a:rPr lang="en-US" sz="1800" i="0">
                <a:solidFill>
                  <a:srgbClr val="000000"/>
                </a:solidFill>
                <a:effectLst/>
                <a:latin typeface="+mj-lt"/>
              </a:rPr>
              <a:t>Agent Identity Creation &amp; Registry </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Identity lifecycle management </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Authentication</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Authorization (RBAC/ABAC Lite)</a:t>
            </a:r>
          </a:p>
          <a:p>
            <a:pPr marL="285750" indent="-285750" fontAlgn="base">
              <a:buFont typeface="Arial" panose="020B0604020202020204" pitchFamily="34" charset="0"/>
              <a:buChar char="•"/>
            </a:pPr>
            <a:endParaRPr lang="en-US" sz="14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Behavioral Intent Declaration</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Audit Logging</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UI dashboard (Basic) </a:t>
            </a:r>
          </a:p>
          <a:p>
            <a:pPr marL="285750" indent="-285750" fontAlgn="base">
              <a:buFont typeface="Arial" panose="020B0604020202020204" pitchFamily="34" charset="0"/>
              <a:buChar char="•"/>
            </a:pPr>
            <a:endParaRPr lang="en-US" sz="1800">
              <a:solidFill>
                <a:srgbClr val="000000"/>
              </a:solidFill>
              <a:latin typeface="+mj-lt"/>
            </a:endParaRPr>
          </a:p>
          <a:p>
            <a:pPr marL="285750" indent="-285750" fontAlgn="base">
              <a:buFont typeface="Arial" panose="020B0604020202020204" pitchFamily="34" charset="0"/>
              <a:buChar char="•"/>
            </a:pPr>
            <a:r>
              <a:rPr lang="en-US" sz="1800">
                <a:solidFill>
                  <a:srgbClr val="000000"/>
                </a:solidFill>
                <a:latin typeface="+mj-lt"/>
              </a:rPr>
              <a:t>API for Agent Onboarding and Verification</a:t>
            </a:r>
          </a:p>
          <a:p>
            <a:pPr marL="456565" indent="-236855" defTabSz="1088449">
              <a:lnSpc>
                <a:spcPct val="130000"/>
              </a:lnSpc>
              <a:spcBef>
                <a:spcPts val="500"/>
              </a:spcBef>
              <a:buFont typeface="Roboto,Sans-Serif"/>
              <a:buChar char="●"/>
            </a:pPr>
            <a:endParaRPr lang="en-US" sz="1400" kern="0">
              <a:solidFill>
                <a:srgbClr val="000000"/>
              </a:solidFill>
              <a:latin typeface="72" panose="020B0503030000000003" pitchFamily="34" charset="0"/>
              <a:ea typeface="Arial Unicode MS" pitchFamily="34" charset="-128"/>
              <a:cs typeface="72" panose="020B0503030000000003" pitchFamily="34" charset="0"/>
            </a:endParaRPr>
          </a:p>
          <a:p>
            <a:pPr algn="l" rtl="0" fontAlgn="base"/>
            <a:endParaRPr lang="en-US" sz="1100" b="0" i="0">
              <a:solidFill>
                <a:srgbClr val="000000"/>
              </a:solidFill>
              <a:effectLst/>
              <a:latin typeface="Segoe UI" panose="020B0502040204020203" pitchFamily="34" charset="0"/>
            </a:endParaRPr>
          </a:p>
          <a:p>
            <a:pPr marL="456565" indent="-236855" defTabSz="1088449">
              <a:lnSpc>
                <a:spcPct val="130000"/>
              </a:lnSpc>
              <a:spcBef>
                <a:spcPts val="500"/>
              </a:spcBef>
              <a:buFont typeface="Roboto,Sans-Serif"/>
              <a:buChar char="●"/>
            </a:pPr>
            <a:endParaRPr lang="en-US" sz="1400" kern="0">
              <a:solidFill>
                <a:srgbClr val="000000"/>
              </a:solidFill>
              <a:latin typeface="72" panose="020B0503030000000003" pitchFamily="34" charset="0"/>
              <a:ea typeface="Arial Unicode MS" pitchFamily="34" charset="-128"/>
              <a:cs typeface="72" panose="020B0503030000000003" pitchFamily="34" charset="0"/>
            </a:endParaRPr>
          </a:p>
        </p:txBody>
      </p:sp>
    </p:spTree>
    <p:extLst>
      <p:ext uri="{BB962C8B-B14F-4D97-AF65-F5344CB8AC3E}">
        <p14:creationId xmlns:p14="http://schemas.microsoft.com/office/powerpoint/2010/main" val="36259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F7117E-15CD-54C6-0889-3BD67DE0E5CB}"/>
              </a:ext>
            </a:extLst>
          </p:cNvPr>
          <p:cNvSpPr>
            <a:spLocks noGrp="1"/>
          </p:cNvSpPr>
          <p:nvPr>
            <p:ph type="title"/>
          </p:nvPr>
        </p:nvSpPr>
        <p:spPr>
          <a:xfrm>
            <a:off x="498475" y="1539875"/>
            <a:ext cx="5413477" cy="846386"/>
          </a:xfrm>
        </p:spPr>
        <p:txBody>
          <a:bodyPr/>
          <a:lstStyle/>
          <a:p>
            <a:r>
              <a:rPr lang="en-US"/>
              <a:t>Thank you.</a:t>
            </a:r>
          </a:p>
        </p:txBody>
      </p:sp>
      <p:sp>
        <p:nvSpPr>
          <p:cNvPr id="3" name="Spaker name - Dynamic" descr="{&quot;templafy&quot;:{&quot;id&quot;:&quot;fb67f877-df8e-45a0-bcad-f211be82d24b&quot;}}">
            <a:extLst>
              <a:ext uri="{FF2B5EF4-FFF2-40B4-BE49-F238E27FC236}">
                <a16:creationId xmlns:a16="http://schemas.microsoft.com/office/drawing/2014/main" id="{F02EFDEC-1C58-4504-92E1-D8E4DBCFE8FE}"/>
              </a:ext>
            </a:extLst>
          </p:cNvPr>
          <p:cNvSpPr txBox="1"/>
          <p:nvPr/>
        </p:nvSpPr>
        <p:spPr>
          <a:xfrm>
            <a:off x="503238" y="3351716"/>
            <a:ext cx="5402236" cy="223148"/>
          </a:xfrm>
          <a:prstGeom prst="rect">
            <a:avLst/>
          </a:prstGeom>
          <a:noFill/>
        </p:spPr>
        <p:txBody>
          <a:bodyPr wrap="square" lIns="0" tIns="0" rIns="0" bIns="0" rtlCol="0" anchor="b" anchorCtr="0">
            <a:noAutofit/>
          </a:bodyPr>
          <a:lstStyle/>
          <a:p>
            <a:pPr algn="l"/>
            <a:r>
              <a:rPr lang="en-US" sz="1400">
                <a:solidFill>
                  <a:schemeClr val="tx1"/>
                </a:solidFill>
                <a:latin typeface="72 Brand" panose="020B0504030603020204" pitchFamily="34" charset="0"/>
              </a:rPr>
              <a:t>Name</a:t>
            </a:r>
          </a:p>
        </p:txBody>
      </p:sp>
      <p:sp>
        <p:nvSpPr>
          <p:cNvPr id="4" name="Spaker email - Dynamic" descr="{&quot;templafy&quot;:{&quot;id&quot;:&quot;b1a4df00-a2f2-49a7-aaca-a98170695679&quot;}}">
            <a:extLst>
              <a:ext uri="{FF2B5EF4-FFF2-40B4-BE49-F238E27FC236}">
                <a16:creationId xmlns:a16="http://schemas.microsoft.com/office/drawing/2014/main" id="{E8CBF4DD-15EB-47C8-94C8-492FB092CB97}"/>
              </a:ext>
            </a:extLst>
          </p:cNvPr>
          <p:cNvSpPr txBox="1"/>
          <p:nvPr/>
        </p:nvSpPr>
        <p:spPr>
          <a:xfrm>
            <a:off x="503238" y="3599248"/>
            <a:ext cx="5402236" cy="223148"/>
          </a:xfrm>
          <a:prstGeom prst="rect">
            <a:avLst/>
          </a:prstGeom>
          <a:noFill/>
        </p:spPr>
        <p:txBody>
          <a:bodyPr wrap="square" lIns="0" tIns="0" rIns="0" bIns="0" rtlCol="0" anchor="b" anchorCtr="0">
            <a:noAutofit/>
          </a:bodyPr>
          <a:lstStyle/>
          <a:p>
            <a:pPr algn="l"/>
            <a:r>
              <a:rPr lang="en-US" sz="1400">
                <a:solidFill>
                  <a:schemeClr val="tx1"/>
                </a:solidFill>
                <a:latin typeface="72 Brand" panose="020B0504030603020204" pitchFamily="34" charset="0"/>
              </a:rPr>
              <a:t>Email</a:t>
            </a:r>
          </a:p>
        </p:txBody>
      </p:sp>
    </p:spTree>
    <p:custDataLst>
      <p:custData r:id="rId1"/>
      <p:custData r:id="rId2"/>
    </p:custDataLst>
    <p:extLst>
      <p:ext uri="{BB962C8B-B14F-4D97-AF65-F5344CB8AC3E}">
        <p14:creationId xmlns:p14="http://schemas.microsoft.com/office/powerpoint/2010/main" val="406087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21A4-13DE-7525-258B-1810694C783A}"/>
              </a:ext>
            </a:extLst>
          </p:cNvPr>
          <p:cNvSpPr>
            <a:spLocks noGrp="1"/>
          </p:cNvSpPr>
          <p:nvPr>
            <p:ph type="ctrTitle"/>
          </p:nvPr>
        </p:nvSpPr>
        <p:spPr/>
        <p:txBody>
          <a:bodyPr/>
          <a:lstStyle/>
          <a:p>
            <a:r>
              <a:rPr lang="en-US"/>
              <a:t>Why do we need Identity for AI?</a:t>
            </a:r>
          </a:p>
        </p:txBody>
      </p:sp>
    </p:spTree>
    <p:extLst>
      <p:ext uri="{BB962C8B-B14F-4D97-AF65-F5344CB8AC3E}">
        <p14:creationId xmlns:p14="http://schemas.microsoft.com/office/powerpoint/2010/main" val="312177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Person shape digital technology concept">
            <a:extLst>
              <a:ext uri="{FF2B5EF4-FFF2-40B4-BE49-F238E27FC236}">
                <a16:creationId xmlns:a16="http://schemas.microsoft.com/office/drawing/2014/main" id="{C91D2365-A577-4252-B227-604D5F0703EA}"/>
              </a:ext>
            </a:extLst>
          </p:cNvPr>
          <p:cNvPicPr>
            <a:picLocks noGrp="1" noChangeAspect="1"/>
          </p:cNvPicPr>
          <p:nvPr>
            <p:ph type="pic" sz="quarter" idx="10"/>
          </p:nvPr>
        </p:nvPicPr>
        <p:blipFill>
          <a:blip r:embed="rId3"/>
          <a:srcRect l="23188" r="32324"/>
          <a:stretch>
            <a:fillRect/>
          </a:stretch>
        </p:blipFill>
        <p:spPr>
          <a:xfrm>
            <a:off x="8127175" y="10"/>
            <a:ext cx="4068000" cy="6857990"/>
          </a:xfrm>
          <a:noFill/>
        </p:spPr>
      </p:pic>
      <p:sp>
        <p:nvSpPr>
          <p:cNvPr id="5" name="TextBox 4">
            <a:extLst>
              <a:ext uri="{FF2B5EF4-FFF2-40B4-BE49-F238E27FC236}">
                <a16:creationId xmlns:a16="http://schemas.microsoft.com/office/drawing/2014/main" id="{1ABC3B13-814A-4C37-9666-8B46D8D6676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bwMode="black">
          <a:xfrm>
            <a:off x="503999" y="1548000"/>
            <a:ext cx="7092000" cy="4788000"/>
          </a:xfrm>
          <a:prstGeom prst="rect">
            <a:avLst/>
          </a:prstGeom>
        </p:spPr>
        <p:txBody>
          <a:bodyPr>
            <a:normAutofit/>
          </a:bodyPr>
          <a:lstStyle/>
          <a:p>
            <a:pPr marL="0" indent="0" defTabSz="1088558">
              <a:spcBef>
                <a:spcPts val="2500"/>
              </a:spcBef>
              <a:spcAft>
                <a:spcPts val="600"/>
              </a:spcAft>
              <a:buSzPct val="80000"/>
              <a:buFont typeface="72 Brand" panose="02000000000000000000" pitchFamily="2" charset="0"/>
              <a:buNone/>
            </a:pPr>
            <a:r>
              <a:rPr lang="en-US" sz="1400" b="1"/>
              <a:t>Clear Attribution of Actions</a:t>
            </a:r>
          </a:p>
          <a:p>
            <a:pPr marL="0" lvl="1" indent="0" defTabSz="1088558">
              <a:spcBef>
                <a:spcPts val="1800"/>
              </a:spcBef>
              <a:spcAft>
                <a:spcPts val="600"/>
              </a:spcAft>
              <a:buClrTx/>
              <a:buSzPct val="80000"/>
              <a:buFont typeface="72 Brand" panose="02000000000000000000" pitchFamily="2" charset="0"/>
              <a:buNone/>
            </a:pPr>
            <a:r>
              <a:rPr lang="en-US" sz="1400"/>
              <a:t>Identity in AI agents ensures actions and decisions are clearly attributed, making it easier to trace their origins.</a:t>
            </a:r>
          </a:p>
          <a:p>
            <a:pPr marL="0" indent="0" defTabSz="1088558">
              <a:spcBef>
                <a:spcPts val="2500"/>
              </a:spcBef>
              <a:spcAft>
                <a:spcPts val="600"/>
              </a:spcAft>
              <a:buSzPct val="80000"/>
              <a:buFont typeface="72 Brand" panose="02000000000000000000" pitchFamily="2" charset="0"/>
              <a:buNone/>
            </a:pPr>
            <a:r>
              <a:rPr lang="en-US" sz="1400" b="1"/>
              <a:t>Building Trust and Accountability</a:t>
            </a:r>
          </a:p>
          <a:p>
            <a:pPr marL="0" lvl="1" indent="0" defTabSz="1088558">
              <a:spcBef>
                <a:spcPts val="1800"/>
              </a:spcBef>
              <a:spcAft>
                <a:spcPts val="600"/>
              </a:spcAft>
              <a:buClrTx/>
              <a:buSzPct val="80000"/>
              <a:buFont typeface="72 Brand" panose="02000000000000000000" pitchFamily="2" charset="0"/>
              <a:buNone/>
            </a:pPr>
            <a:r>
              <a:rPr lang="en-US" sz="1400"/>
              <a:t>A unique identity for each AI agent fosters user trust and accountability by clarifying responsibility for outcomes.</a:t>
            </a:r>
          </a:p>
          <a:p>
            <a:pPr marL="0" indent="0" defTabSz="1088558">
              <a:spcBef>
                <a:spcPts val="2500"/>
              </a:spcBef>
              <a:spcAft>
                <a:spcPts val="600"/>
              </a:spcAft>
              <a:buSzPct val="80000"/>
              <a:buFont typeface="72 Brand" panose="02000000000000000000" pitchFamily="2" charset="0"/>
              <a:buNone/>
            </a:pPr>
            <a:r>
              <a:rPr lang="en-US" sz="1400" b="1"/>
              <a:t>Personalized and Consistent Interactions</a:t>
            </a:r>
          </a:p>
          <a:p>
            <a:pPr marL="0" lvl="1" indent="0" defTabSz="1088558">
              <a:spcBef>
                <a:spcPts val="1800"/>
              </a:spcBef>
              <a:spcAft>
                <a:spcPts val="600"/>
              </a:spcAft>
              <a:buClrTx/>
              <a:buSzPct val="80000"/>
              <a:buFont typeface="72 Brand" panose="02000000000000000000" pitchFamily="2" charset="0"/>
              <a:buNone/>
            </a:pPr>
            <a:r>
              <a:rPr lang="en-US" sz="1400"/>
              <a:t>Distinct identities allow AI agents to personalize user interactions and maintain consistent behavior across contexts and platforms.</a:t>
            </a:r>
          </a:p>
        </p:txBody>
      </p:sp>
      <p:sp>
        <p:nvSpPr>
          <p:cNvPr id="3" name="Title 2">
            <a:extLst>
              <a:ext uri="{FF2B5EF4-FFF2-40B4-BE49-F238E27FC236}">
                <a16:creationId xmlns:a16="http://schemas.microsoft.com/office/drawing/2014/main" id="{6F47BD2A-455E-A239-46D5-E69F4942F18C}"/>
              </a:ext>
            </a:extLst>
          </p:cNvPr>
          <p:cNvSpPr>
            <a:spLocks noGrp="1"/>
          </p:cNvSpPr>
          <p:nvPr>
            <p:ph type="title"/>
          </p:nvPr>
        </p:nvSpPr>
        <p:spPr>
          <a:xfrm>
            <a:off x="504001" y="504000"/>
            <a:ext cx="7092000" cy="369332"/>
          </a:xfrm>
        </p:spPr>
        <p:txBody>
          <a:bodyPr vert="horz" wrap="square" lIns="0" tIns="0" rIns="0" bIns="0" rtlCol="0" anchor="t" anchorCtr="0">
            <a:normAutofit/>
          </a:bodyPr>
          <a:lstStyle/>
          <a:p>
            <a:r>
              <a:rPr lang="en-US"/>
              <a:t>Identity in AI Agents</a:t>
            </a:r>
          </a:p>
        </p:txBody>
      </p:sp>
    </p:spTree>
    <p:extLst>
      <p:ext uri="{BB962C8B-B14F-4D97-AF65-F5344CB8AC3E}">
        <p14:creationId xmlns:p14="http://schemas.microsoft.com/office/powerpoint/2010/main" val="3660107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erson shape digital technology concept">
            <a:extLst>
              <a:ext uri="{FF2B5EF4-FFF2-40B4-BE49-F238E27FC236}">
                <a16:creationId xmlns:a16="http://schemas.microsoft.com/office/drawing/2014/main" id="{C91D2365-A577-4252-B227-604D5F0703EA}"/>
              </a:ext>
            </a:extLst>
          </p:cNvPr>
          <p:cNvPicPr>
            <a:picLocks noGrp="1" noChangeAspect="1"/>
          </p:cNvPicPr>
          <p:nvPr>
            <p:ph type="pic" sz="quarter" idx="10"/>
          </p:nvPr>
        </p:nvPicPr>
        <p:blipFill>
          <a:blip r:embed="rId3"/>
          <a:srcRect l="23188" r="32324"/>
          <a:stretch>
            <a:fillRect/>
          </a:stretch>
        </p:blipFill>
        <p:spPr>
          <a:xfrm>
            <a:off x="8127175" y="10"/>
            <a:ext cx="4068000" cy="6857990"/>
          </a:xfrm>
          <a:noFill/>
        </p:spPr>
      </p:pic>
      <p:sp>
        <p:nvSpPr>
          <p:cNvPr id="5" name="TextBox 4">
            <a:extLst>
              <a:ext uri="{FF2B5EF4-FFF2-40B4-BE49-F238E27FC236}">
                <a16:creationId xmlns:a16="http://schemas.microsoft.com/office/drawing/2014/main" id="{1ABC3B13-814A-4C37-9666-8B46D8D6676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bwMode="black">
          <a:xfrm>
            <a:off x="504001" y="1173096"/>
            <a:ext cx="7092000" cy="4788000"/>
          </a:xfrm>
          <a:prstGeom prst="rect">
            <a:avLst/>
          </a:prstGeom>
        </p:spPr>
        <p:txBody>
          <a:bodyPr>
            <a:normAutofit fontScale="92500" lnSpcReduction="20000"/>
          </a:bodyPr>
          <a:lstStyle/>
          <a:p>
            <a:pPr marL="285750" indent="-285750" fontAlgn="base">
              <a:buFont typeface="Arial" panose="020B0604020202020204" pitchFamily="34" charset="0"/>
              <a:buChar char="•"/>
            </a:pPr>
            <a:r>
              <a:rPr lang="en-US" sz="1700">
                <a:latin typeface="+mj-lt"/>
              </a:rPr>
              <a:t>AI agents are becoming increasingly autonomous and integrated into business operations, ecosystems, and decision-making processes.​</a:t>
            </a:r>
            <a:br>
              <a:rPr lang="en-US" sz="1700">
                <a:latin typeface="+mj-lt"/>
              </a:rPr>
            </a:br>
            <a:r>
              <a:rPr lang="en-US" sz="1700">
                <a:latin typeface="+mj-lt"/>
              </a:rPr>
              <a:t>​</a:t>
            </a:r>
          </a:p>
          <a:p>
            <a:pPr marL="285750" indent="-285750" fontAlgn="base">
              <a:buFont typeface="Arial" panose="020B0604020202020204" pitchFamily="34" charset="0"/>
              <a:buChar char="•"/>
            </a:pPr>
            <a:r>
              <a:rPr lang="en-US" sz="1700">
                <a:latin typeface="+mj-lt"/>
              </a:rPr>
              <a:t>Traditional identity and access management (IAM) systems, designed for human users and static applications, fail to meet the unique challenges posed by these agents. ​</a:t>
            </a:r>
            <a:br>
              <a:rPr lang="en-US" sz="1700">
                <a:latin typeface="+mj-lt"/>
              </a:rPr>
            </a:br>
            <a:r>
              <a:rPr lang="en-US" sz="1700">
                <a:latin typeface="+mj-lt"/>
              </a:rPr>
              <a:t>​</a:t>
            </a:r>
          </a:p>
          <a:p>
            <a:pPr marL="285750" indent="-285750" fontAlgn="base">
              <a:buFont typeface="Arial" panose="020B0604020202020204" pitchFamily="34" charset="0"/>
              <a:buChar char="•"/>
            </a:pPr>
            <a:r>
              <a:rPr lang="en-US" sz="1700">
                <a:latin typeface="+mj-lt"/>
              </a:rPr>
              <a:t>AI agents can generate outputs, access data, initiate actions, and even interact with other agents without direct human oversight. ​</a:t>
            </a:r>
            <a:br>
              <a:rPr lang="en-US" sz="1700">
                <a:latin typeface="+mj-lt"/>
              </a:rPr>
            </a:br>
            <a:r>
              <a:rPr lang="en-US" sz="1700">
                <a:latin typeface="+mj-lt"/>
              </a:rPr>
              <a:t>​</a:t>
            </a:r>
          </a:p>
          <a:p>
            <a:pPr marL="285750" indent="-285750" fontAlgn="base">
              <a:buFont typeface="Arial" panose="020B0604020202020204" pitchFamily="34" charset="0"/>
              <a:buChar char="•"/>
            </a:pPr>
            <a:r>
              <a:rPr lang="en-US" sz="1700">
                <a:latin typeface="+mj-lt"/>
              </a:rPr>
              <a:t>This introduces new risks in accountability, governance, traceability, and behavioral compliance. ​</a:t>
            </a:r>
          </a:p>
          <a:p>
            <a:pPr algn="l" rtl="0" fontAlgn="base">
              <a:buFont typeface="Arial" panose="020B0604020202020204" pitchFamily="34" charset="0"/>
              <a:buChar char="•"/>
            </a:pPr>
            <a:endParaRPr lang="en-US" sz="1100" b="0" i="0">
              <a:solidFill>
                <a:srgbClr val="000000"/>
              </a:solidFill>
              <a:effectLst/>
              <a:latin typeface="Arial" panose="020B0604020202020204" pitchFamily="34" charset="0"/>
            </a:endParaRPr>
          </a:p>
          <a:p>
            <a:pPr algn="l" rtl="0" fontAlgn="base"/>
            <a:r>
              <a:rPr lang="en-GB" sz="1800" b="0" i="0">
                <a:solidFill>
                  <a:srgbClr val="000000"/>
                </a:solidFill>
                <a:effectLst/>
                <a:latin typeface="Arial" panose="020B0604020202020204" pitchFamily="34" charset="0"/>
              </a:rPr>
              <a:t>​</a:t>
            </a:r>
            <a:endParaRPr lang="en-GB" sz="1100" b="0" i="0">
              <a:solidFill>
                <a:srgbClr val="000000"/>
              </a:solidFill>
              <a:effectLst/>
              <a:latin typeface="Arial" panose="020B0604020202020204" pitchFamily="34" charset="0"/>
            </a:endParaRPr>
          </a:p>
          <a:p>
            <a:pPr algn="l" rtl="0" fontAlgn="base"/>
            <a:r>
              <a:rPr lang="en-US" sz="1800" b="1" i="0" u="none" strike="noStrike">
                <a:solidFill>
                  <a:srgbClr val="000000"/>
                </a:solidFill>
                <a:effectLst/>
                <a:latin typeface="Arial" panose="020B0604020202020204" pitchFamily="34" charset="0"/>
              </a:rPr>
              <a:t>Without AIAM, organizations risk: </a:t>
            </a:r>
            <a:r>
              <a:rPr lang="en-US" sz="1800" b="0" i="0">
                <a:solidFill>
                  <a:srgbClr val="000000"/>
                </a:solidFill>
                <a:effectLst/>
                <a:latin typeface="Arial" panose="020B0604020202020204" pitchFamily="34" charset="0"/>
              </a:rPr>
              <a:t>​</a:t>
            </a:r>
            <a:br>
              <a:rPr lang="en-US" sz="1800" b="0" i="0">
                <a:solidFill>
                  <a:srgbClr val="000000"/>
                </a:solidFill>
                <a:effectLst/>
                <a:latin typeface="Arial" panose="020B0604020202020204" pitchFamily="34" charset="0"/>
              </a:rPr>
            </a:br>
            <a:r>
              <a:rPr lang="en-US" sz="1800" b="0" i="0">
                <a:solidFill>
                  <a:srgbClr val="000000"/>
                </a:solidFill>
                <a:effectLst/>
                <a:latin typeface="Arial" panose="020B0604020202020204" pitchFamily="34" charset="0"/>
              </a:rPr>
              <a:t>​</a:t>
            </a:r>
            <a:endParaRPr lang="en-US" sz="1100" b="0" i="0">
              <a:solidFill>
                <a:srgbClr val="000000"/>
              </a:solidFill>
              <a:effectLst/>
              <a:latin typeface="Arial" panose="020B0604020202020204" pitchFamily="34" charset="0"/>
            </a:endParaRPr>
          </a:p>
          <a:p>
            <a:pPr marL="285750" indent="-285750" fontAlgn="base">
              <a:buFont typeface="Arial" panose="020B0604020202020204" pitchFamily="34" charset="0"/>
              <a:buChar char="•"/>
            </a:pPr>
            <a:r>
              <a:rPr lang="en-US" sz="1700">
                <a:latin typeface="+mj-lt"/>
              </a:rPr>
              <a:t>Uncontrolled or rogue agent behavior. ​</a:t>
            </a:r>
          </a:p>
          <a:p>
            <a:pPr marL="285750" indent="-285750" fontAlgn="base">
              <a:buFont typeface="Arial" panose="020B0604020202020204" pitchFamily="34" charset="0"/>
              <a:buChar char="•"/>
            </a:pPr>
            <a:r>
              <a:rPr lang="en-US" sz="1700">
                <a:latin typeface="+mj-lt"/>
              </a:rPr>
              <a:t>Difficulty in auditing and compliance reporting. ​</a:t>
            </a:r>
          </a:p>
          <a:p>
            <a:pPr marL="285750" indent="-285750" fontAlgn="base">
              <a:buFont typeface="Arial" panose="020B0604020202020204" pitchFamily="34" charset="0"/>
              <a:buChar char="•"/>
            </a:pPr>
            <a:r>
              <a:rPr lang="en-US" sz="1700">
                <a:latin typeface="+mj-lt"/>
              </a:rPr>
              <a:t>Security breaches via impersonated or cloned agents. ​</a:t>
            </a:r>
          </a:p>
          <a:p>
            <a:pPr marL="285750" indent="-285750" fontAlgn="base">
              <a:buFont typeface="Arial" panose="020B0604020202020204" pitchFamily="34" charset="0"/>
              <a:buChar char="•"/>
            </a:pPr>
            <a:r>
              <a:rPr lang="en-US" sz="1700">
                <a:latin typeface="+mj-lt"/>
              </a:rPr>
              <a:t>Lack of human oversight over decisions and interactions initiated by autonomous entities. ​</a:t>
            </a:r>
          </a:p>
          <a:p>
            <a:pPr algn="l" rtl="0" fontAlgn="base"/>
            <a:r>
              <a:rPr lang="en-US" sz="1800" b="0" i="0">
                <a:solidFill>
                  <a:srgbClr val="000000"/>
                </a:solidFill>
                <a:effectLst/>
                <a:latin typeface="Arial" panose="020B0604020202020204" pitchFamily="34" charset="0"/>
              </a:rPr>
              <a:t>​</a:t>
            </a:r>
            <a:endParaRPr lang="en-US" sz="1100" b="0" i="0">
              <a:solidFill>
                <a:srgbClr val="000000"/>
              </a:solidFill>
              <a:effectLst/>
              <a:latin typeface="Arial" panose="020B0604020202020204" pitchFamily="34" charset="0"/>
            </a:endParaRPr>
          </a:p>
        </p:txBody>
      </p:sp>
      <p:sp>
        <p:nvSpPr>
          <p:cNvPr id="3" name="Title 2">
            <a:extLst>
              <a:ext uri="{FF2B5EF4-FFF2-40B4-BE49-F238E27FC236}">
                <a16:creationId xmlns:a16="http://schemas.microsoft.com/office/drawing/2014/main" id="{6F47BD2A-455E-A239-46D5-E69F4942F18C}"/>
              </a:ext>
            </a:extLst>
          </p:cNvPr>
          <p:cNvSpPr>
            <a:spLocks noGrp="1"/>
          </p:cNvSpPr>
          <p:nvPr>
            <p:ph type="title"/>
          </p:nvPr>
        </p:nvSpPr>
        <p:spPr>
          <a:xfrm>
            <a:off x="504001" y="504000"/>
            <a:ext cx="7092000" cy="369332"/>
          </a:xfrm>
        </p:spPr>
        <p:txBody>
          <a:bodyPr vert="horz" wrap="square" lIns="0" tIns="0" rIns="0" bIns="0" rtlCol="0" anchor="t" anchorCtr="0">
            <a:normAutofit/>
          </a:bodyPr>
          <a:lstStyle/>
          <a:p>
            <a:r>
              <a:rPr lang="en-US"/>
              <a:t>Why do we need Identity for AI Agents?</a:t>
            </a:r>
          </a:p>
        </p:txBody>
      </p:sp>
    </p:spTree>
    <p:extLst>
      <p:ext uri="{BB962C8B-B14F-4D97-AF65-F5344CB8AC3E}">
        <p14:creationId xmlns:p14="http://schemas.microsoft.com/office/powerpoint/2010/main" val="35316068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6B329AB6-30F3-2864-81D9-37A2610272A3}"/>
              </a:ext>
            </a:extLst>
          </p:cNvPr>
          <p:cNvSpPr txBox="1">
            <a:spLocks/>
          </p:cNvSpPr>
          <p:nvPr/>
        </p:nvSpPr>
        <p:spPr>
          <a:xfrm>
            <a:off x="565486" y="882611"/>
            <a:ext cx="9324669" cy="1661993"/>
          </a:xfrm>
          <a:prstGeom prst="rect">
            <a:avLst/>
          </a:prstGeom>
          <a:noFill/>
        </p:spPr>
        <p:txBody>
          <a:bodyPr wrap="none" lIns="0" tIns="0" rIns="0" bIns="0" rtlCol="0" anchor="ctr">
            <a:spAutoFit/>
          </a:bodyPr>
          <a:lstStyle>
            <a:defPPr>
              <a:defRPr lang="de-DE"/>
            </a:defPPr>
            <a:lvl1pPr marL="0" algn="ctr" defTabSz="1088776" rtl="0" eaLnBrk="1" latinLnBrk="0" hangingPunct="1">
              <a:lnSpc>
                <a:spcPct val="90000"/>
              </a:lnSpc>
              <a:defRPr lang="de-DE" sz="6000" kern="12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marL="544388" algn="l" defTabSz="931583" rtl="0" eaLnBrk="1" fontAlgn="base" latinLnBrk="0" hangingPunct="1">
              <a:spcBef>
                <a:spcPct val="0"/>
              </a:spcBef>
              <a:spcAft>
                <a:spcPct val="0"/>
              </a:spcAft>
              <a:buClr>
                <a:srgbClr val="FDB913"/>
              </a:buClr>
              <a:buSzPct val="100000"/>
              <a:buFont typeface="wingdings"/>
              <a:buChar char=""/>
              <a:defRPr lang="de-DE" sz="3599" b="1" kern="1200">
                <a:solidFill>
                  <a:srgbClr val="000000"/>
                </a:solidFill>
                <a:latin typeface="Arial" panose="020B0604020202020204" pitchFamily="34" charset="0"/>
                <a:cs typeface="Arial" panose="020B0604020202020204" pitchFamily="34" charset="0"/>
              </a:defRPr>
            </a:lvl2pPr>
            <a:lvl3pPr marL="1088776" algn="l" defTabSz="931583" rtl="0" eaLnBrk="1" fontAlgn="base" latinLnBrk="0" hangingPunct="1">
              <a:spcBef>
                <a:spcPct val="0"/>
              </a:spcBef>
              <a:spcAft>
                <a:spcPct val="0"/>
              </a:spcAft>
              <a:buClr>
                <a:srgbClr val="666666"/>
              </a:buClr>
              <a:buSzPct val="80000"/>
              <a:buFont typeface="Wingdings"/>
              <a:buChar char="n"/>
              <a:defRPr lang="de-DE" sz="3599" b="1" kern="1200">
                <a:solidFill>
                  <a:srgbClr val="000000"/>
                </a:solidFill>
                <a:latin typeface="Arial" panose="020B0604020202020204" pitchFamily="34" charset="0"/>
                <a:cs typeface="Arial" panose="020B0604020202020204" pitchFamily="34" charset="0"/>
              </a:defRPr>
            </a:lvl3pPr>
            <a:lvl4pPr marL="1633164"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4pPr>
            <a:lvl5pPr marL="2177552"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5pPr>
            <a:lvl6pPr marL="457063"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6pPr>
            <a:lvl7pPr marL="914126"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7pPr>
            <a:lvl8pPr marL="1371189"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8pPr>
            <a:lvl9pPr marL="1828251"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9pPr>
          </a:lstStyle>
          <a:p>
            <a:pPr algn="l">
              <a:defRPr/>
            </a:pPr>
            <a:r>
              <a:rPr lang="en-US" sz="4000"/>
              <a:t>Artificial intelligence “agents” </a:t>
            </a:r>
            <a:br>
              <a:rPr lang="en-US" sz="4000"/>
            </a:br>
            <a:r>
              <a:rPr lang="en-US" sz="4000"/>
              <a:t>are set for explosive growth worldwide </a:t>
            </a:r>
            <a:br>
              <a:rPr lang="en-US" sz="4000"/>
            </a:br>
            <a:r>
              <a:rPr lang="en-US" sz="4000"/>
              <a:t>in the next five years</a:t>
            </a:r>
            <a:endParaRPr lang="en-US" sz="3998"/>
          </a:p>
        </p:txBody>
      </p:sp>
      <p:sp>
        <p:nvSpPr>
          <p:cNvPr id="39" name="Oval 38">
            <a:extLst>
              <a:ext uri="{FF2B5EF4-FFF2-40B4-BE49-F238E27FC236}">
                <a16:creationId xmlns:a16="http://schemas.microsoft.com/office/drawing/2014/main" id="{251C2E5E-5ACF-3770-E260-38F2B17A4751}"/>
              </a:ext>
            </a:extLst>
          </p:cNvPr>
          <p:cNvSpPr/>
          <p:nvPr/>
        </p:nvSpPr>
        <p:spPr bwMode="auto">
          <a:xfrm rot="20726255">
            <a:off x="4880274" y="3521360"/>
            <a:ext cx="5571111" cy="1774736"/>
          </a:xfrm>
          <a:prstGeom prst="ellipse">
            <a:avLst/>
          </a:prstGeom>
          <a:noFill/>
          <a:ln w="10000" cap="flat" cmpd="sng" algn="ctr">
            <a:gradFill>
              <a:gsLst>
                <a:gs pos="0">
                  <a:srgbClr val="7858FF"/>
                </a:gs>
                <a:gs pos="100000">
                  <a:srgbClr val="B894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0" name="Oval 39">
            <a:extLst>
              <a:ext uri="{FF2B5EF4-FFF2-40B4-BE49-F238E27FC236}">
                <a16:creationId xmlns:a16="http://schemas.microsoft.com/office/drawing/2014/main" id="{5D24D245-AE9C-D686-D661-6202BAFDD80A}"/>
              </a:ext>
            </a:extLst>
          </p:cNvPr>
          <p:cNvSpPr/>
          <p:nvPr/>
        </p:nvSpPr>
        <p:spPr bwMode="auto">
          <a:xfrm>
            <a:off x="4301430" y="3428478"/>
            <a:ext cx="6860616" cy="1774736"/>
          </a:xfrm>
          <a:prstGeom prst="ellipse">
            <a:avLst/>
          </a:prstGeom>
          <a:noFill/>
          <a:ln w="10000" cap="flat" cmpd="sng" algn="ctr">
            <a:gradFill>
              <a:gsLst>
                <a:gs pos="0">
                  <a:srgbClr val="7858FF"/>
                </a:gs>
                <a:gs pos="100000">
                  <a:srgbClr val="B894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1" name="Oval 40">
            <a:extLst>
              <a:ext uri="{FF2B5EF4-FFF2-40B4-BE49-F238E27FC236}">
                <a16:creationId xmlns:a16="http://schemas.microsoft.com/office/drawing/2014/main" id="{4950EC04-BBCE-0BB4-4082-3729DC64DBF5}"/>
              </a:ext>
            </a:extLst>
          </p:cNvPr>
          <p:cNvSpPr/>
          <p:nvPr/>
        </p:nvSpPr>
        <p:spPr bwMode="auto">
          <a:xfrm rot="459429">
            <a:off x="4301430" y="3542849"/>
            <a:ext cx="6860616" cy="1774736"/>
          </a:xfrm>
          <a:prstGeom prst="ellipse">
            <a:avLst/>
          </a:prstGeom>
          <a:noFill/>
          <a:ln w="10000" cap="flat" cmpd="sng" algn="ctr">
            <a:gradFill>
              <a:gsLst>
                <a:gs pos="0">
                  <a:srgbClr val="7858FF"/>
                </a:gs>
                <a:gs pos="100000">
                  <a:srgbClr val="B894FF"/>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2" name="Oval 41">
            <a:extLst>
              <a:ext uri="{FF2B5EF4-FFF2-40B4-BE49-F238E27FC236}">
                <a16:creationId xmlns:a16="http://schemas.microsoft.com/office/drawing/2014/main" id="{31A31ADD-7AAC-734A-54C2-FB44783B12F8}"/>
              </a:ext>
            </a:extLst>
          </p:cNvPr>
          <p:cNvSpPr/>
          <p:nvPr/>
        </p:nvSpPr>
        <p:spPr bwMode="auto">
          <a:xfrm>
            <a:off x="6246599" y="2727825"/>
            <a:ext cx="2970277" cy="2970276"/>
          </a:xfrm>
          <a:prstGeom prst="ellipse">
            <a:avLst/>
          </a:prstGeom>
          <a:gradFill flip="none" rotWithShape="1">
            <a:gsLst>
              <a:gs pos="100000">
                <a:srgbClr val="0057D2"/>
              </a:gs>
              <a:gs pos="0">
                <a:srgbClr val="0070F2"/>
              </a:gs>
            </a:gsLst>
            <a:lin ang="2700000" scaled="1"/>
            <a:tileRect/>
          </a:gradFill>
          <a:ln w="127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690" tIns="146152" rIns="182690" bIns="146152" numCol="1" spcCol="0" rtlCol="0" fromWordArt="0" anchor="ctr"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algn="ctr" fontAlgn="base">
              <a:spcBef>
                <a:spcPct val="0"/>
              </a:spcBef>
              <a:spcAft>
                <a:spcPct val="0"/>
              </a:spcAft>
            </a:pPr>
            <a:endParaRPr lang="en-US" sz="1098">
              <a:gradFill>
                <a:gsLst>
                  <a:gs pos="0">
                    <a:srgbClr val="00144A"/>
                  </a:gs>
                  <a:gs pos="100000">
                    <a:srgbClr val="00144A"/>
                  </a:gs>
                </a:gsLst>
                <a:lin ang="5400000" scaled="1"/>
              </a:gradFill>
              <a:latin typeface="72 Brand" panose="020B0504030603020204" pitchFamily="34" charset="0"/>
              <a:cs typeface="72" panose="020B0503030000000003" pitchFamily="34" charset="0"/>
            </a:endParaRPr>
          </a:p>
        </p:txBody>
      </p:sp>
      <p:sp>
        <p:nvSpPr>
          <p:cNvPr id="43" name="Oval 42">
            <a:extLst>
              <a:ext uri="{FF2B5EF4-FFF2-40B4-BE49-F238E27FC236}">
                <a16:creationId xmlns:a16="http://schemas.microsoft.com/office/drawing/2014/main" id="{279A3712-C03A-19AD-6C14-6C5568F03FE6}"/>
              </a:ext>
            </a:extLst>
          </p:cNvPr>
          <p:cNvSpPr/>
          <p:nvPr/>
        </p:nvSpPr>
        <p:spPr bwMode="auto">
          <a:xfrm>
            <a:off x="5470984" y="3452588"/>
            <a:ext cx="49834" cy="49834"/>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4" name="Oval 43">
            <a:extLst>
              <a:ext uri="{FF2B5EF4-FFF2-40B4-BE49-F238E27FC236}">
                <a16:creationId xmlns:a16="http://schemas.microsoft.com/office/drawing/2014/main" id="{46AC1740-55A4-F5E6-4B85-51941DC569F9}"/>
              </a:ext>
            </a:extLst>
          </p:cNvPr>
          <p:cNvSpPr/>
          <p:nvPr/>
        </p:nvSpPr>
        <p:spPr bwMode="auto">
          <a:xfrm>
            <a:off x="4263612" y="4290022"/>
            <a:ext cx="72547" cy="72545"/>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5" name="Oval 44">
            <a:extLst>
              <a:ext uri="{FF2B5EF4-FFF2-40B4-BE49-F238E27FC236}">
                <a16:creationId xmlns:a16="http://schemas.microsoft.com/office/drawing/2014/main" id="{33FF0F58-897A-46D8-07B6-521609F44F5A}"/>
              </a:ext>
            </a:extLst>
          </p:cNvPr>
          <p:cNvSpPr/>
          <p:nvPr/>
        </p:nvSpPr>
        <p:spPr bwMode="auto">
          <a:xfrm>
            <a:off x="5048309" y="5254762"/>
            <a:ext cx="108135" cy="108130"/>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6" name="Oval 45">
            <a:extLst>
              <a:ext uri="{FF2B5EF4-FFF2-40B4-BE49-F238E27FC236}">
                <a16:creationId xmlns:a16="http://schemas.microsoft.com/office/drawing/2014/main" id="{DB314B29-3D29-6EEC-86A5-3D18BB99FC90}"/>
              </a:ext>
            </a:extLst>
          </p:cNvPr>
          <p:cNvSpPr/>
          <p:nvPr/>
        </p:nvSpPr>
        <p:spPr bwMode="auto">
          <a:xfrm flipH="1">
            <a:off x="9838702" y="3349705"/>
            <a:ext cx="49834" cy="49834"/>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7" name="Oval 46">
            <a:extLst>
              <a:ext uri="{FF2B5EF4-FFF2-40B4-BE49-F238E27FC236}">
                <a16:creationId xmlns:a16="http://schemas.microsoft.com/office/drawing/2014/main" id="{D996BDE8-0EA8-9280-63B6-D1020A2CF087}"/>
              </a:ext>
            </a:extLst>
          </p:cNvPr>
          <p:cNvSpPr/>
          <p:nvPr/>
        </p:nvSpPr>
        <p:spPr bwMode="auto">
          <a:xfrm flipH="1">
            <a:off x="10822743" y="3924787"/>
            <a:ext cx="72547" cy="72545"/>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8" name="Oval 47">
            <a:extLst>
              <a:ext uri="{FF2B5EF4-FFF2-40B4-BE49-F238E27FC236}">
                <a16:creationId xmlns:a16="http://schemas.microsoft.com/office/drawing/2014/main" id="{7D43D7FE-FB97-1F74-752E-6969D3ECEF92}"/>
              </a:ext>
            </a:extLst>
          </p:cNvPr>
          <p:cNvSpPr/>
          <p:nvPr/>
        </p:nvSpPr>
        <p:spPr bwMode="auto">
          <a:xfrm flipH="1">
            <a:off x="10296106" y="4845953"/>
            <a:ext cx="108135" cy="108130"/>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49" name="TextBox 83">
            <a:extLst>
              <a:ext uri="{FF2B5EF4-FFF2-40B4-BE49-F238E27FC236}">
                <a16:creationId xmlns:a16="http://schemas.microsoft.com/office/drawing/2014/main" id="{5407E37E-095A-BE9C-A69B-523C35C234C6}"/>
              </a:ext>
            </a:extLst>
          </p:cNvPr>
          <p:cNvSpPr txBox="1"/>
          <p:nvPr/>
        </p:nvSpPr>
        <p:spPr>
          <a:xfrm>
            <a:off x="5167998" y="3057855"/>
            <a:ext cx="726161"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Chatbots</a:t>
            </a:r>
          </a:p>
        </p:txBody>
      </p:sp>
      <p:sp>
        <p:nvSpPr>
          <p:cNvPr id="50" name="TextBox 84">
            <a:extLst>
              <a:ext uri="{FF2B5EF4-FFF2-40B4-BE49-F238E27FC236}">
                <a16:creationId xmlns:a16="http://schemas.microsoft.com/office/drawing/2014/main" id="{9AF2D9D9-CC15-B00C-E7E8-4AE7CD8A5546}"/>
              </a:ext>
            </a:extLst>
          </p:cNvPr>
          <p:cNvSpPr txBox="1"/>
          <p:nvPr/>
        </p:nvSpPr>
        <p:spPr>
          <a:xfrm>
            <a:off x="8965022" y="3057859"/>
            <a:ext cx="1825821"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Digital Voice Assistants</a:t>
            </a:r>
          </a:p>
        </p:txBody>
      </p:sp>
      <p:sp>
        <p:nvSpPr>
          <p:cNvPr id="51" name="TextBox 85">
            <a:extLst>
              <a:ext uri="{FF2B5EF4-FFF2-40B4-BE49-F238E27FC236}">
                <a16:creationId xmlns:a16="http://schemas.microsoft.com/office/drawing/2014/main" id="{F01AF7A6-3528-A36A-9766-A7B4B829BB3F}"/>
              </a:ext>
            </a:extLst>
          </p:cNvPr>
          <p:cNvSpPr txBox="1"/>
          <p:nvPr/>
        </p:nvSpPr>
        <p:spPr>
          <a:xfrm>
            <a:off x="3410157" y="4110700"/>
            <a:ext cx="915315"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AI Analytics</a:t>
            </a:r>
          </a:p>
        </p:txBody>
      </p:sp>
      <p:sp>
        <p:nvSpPr>
          <p:cNvPr id="52" name="TextBox 86">
            <a:extLst>
              <a:ext uri="{FF2B5EF4-FFF2-40B4-BE49-F238E27FC236}">
                <a16:creationId xmlns:a16="http://schemas.microsoft.com/office/drawing/2014/main" id="{69D81911-52F9-3F73-8FC0-509621CA3A07}"/>
              </a:ext>
            </a:extLst>
          </p:cNvPr>
          <p:cNvSpPr txBox="1"/>
          <p:nvPr/>
        </p:nvSpPr>
        <p:spPr>
          <a:xfrm>
            <a:off x="10795229" y="3696284"/>
            <a:ext cx="940963"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Industrial AI</a:t>
            </a:r>
          </a:p>
        </p:txBody>
      </p:sp>
      <p:sp>
        <p:nvSpPr>
          <p:cNvPr id="53" name="TextBox 87">
            <a:extLst>
              <a:ext uri="{FF2B5EF4-FFF2-40B4-BE49-F238E27FC236}">
                <a16:creationId xmlns:a16="http://schemas.microsoft.com/office/drawing/2014/main" id="{A1B8335E-2363-835B-4B77-0B3E29154A85}"/>
              </a:ext>
            </a:extLst>
          </p:cNvPr>
          <p:cNvSpPr txBox="1"/>
          <p:nvPr/>
        </p:nvSpPr>
        <p:spPr>
          <a:xfrm>
            <a:off x="10078850" y="4978790"/>
            <a:ext cx="1421864"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Digital Sales Reps</a:t>
            </a:r>
          </a:p>
        </p:txBody>
      </p:sp>
      <p:sp>
        <p:nvSpPr>
          <p:cNvPr id="54" name="TextBox 88">
            <a:extLst>
              <a:ext uri="{FF2B5EF4-FFF2-40B4-BE49-F238E27FC236}">
                <a16:creationId xmlns:a16="http://schemas.microsoft.com/office/drawing/2014/main" id="{FE60C4BA-78C7-87B0-C30B-B6DD16E17FB6}"/>
              </a:ext>
            </a:extLst>
          </p:cNvPr>
          <p:cNvSpPr txBox="1"/>
          <p:nvPr/>
        </p:nvSpPr>
        <p:spPr>
          <a:xfrm>
            <a:off x="3846341" y="5376349"/>
            <a:ext cx="1611018"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Self Driving Vehicles</a:t>
            </a:r>
          </a:p>
        </p:txBody>
      </p:sp>
      <p:sp>
        <p:nvSpPr>
          <p:cNvPr id="55" name="Arc 54">
            <a:extLst>
              <a:ext uri="{FF2B5EF4-FFF2-40B4-BE49-F238E27FC236}">
                <a16:creationId xmlns:a16="http://schemas.microsoft.com/office/drawing/2014/main" id="{AAA23A06-EAC3-6859-1562-827116F7032F}"/>
              </a:ext>
            </a:extLst>
          </p:cNvPr>
          <p:cNvSpPr/>
          <p:nvPr/>
        </p:nvSpPr>
        <p:spPr>
          <a:xfrm>
            <a:off x="5158583" y="3775709"/>
            <a:ext cx="5146309" cy="1186373"/>
          </a:xfrm>
          <a:prstGeom prst="arc">
            <a:avLst>
              <a:gd name="adj1" fmla="val 20477214"/>
              <a:gd name="adj2" fmla="val 11922972"/>
            </a:avLst>
          </a:prstGeom>
          <a:noFill/>
          <a:ln w="19050" cap="flat" cmpd="sng" algn="ctr">
            <a:gradFill flip="none" rotWithShape="1">
              <a:gsLst>
                <a:gs pos="0">
                  <a:srgbClr val="7858FF"/>
                </a:gs>
                <a:gs pos="100000">
                  <a:srgbClr val="B894FF"/>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cs typeface="72" panose="020B0503030000000003" pitchFamily="34" charset="0"/>
            </a:endParaRPr>
          </a:p>
        </p:txBody>
      </p:sp>
      <p:sp>
        <p:nvSpPr>
          <p:cNvPr id="57" name="Freeform: Shape 56">
            <a:extLst>
              <a:ext uri="{FF2B5EF4-FFF2-40B4-BE49-F238E27FC236}">
                <a16:creationId xmlns:a16="http://schemas.microsoft.com/office/drawing/2014/main" id="{AE571C1D-30AC-3FCF-8CDC-84314026F4FE}"/>
              </a:ext>
            </a:extLst>
          </p:cNvPr>
          <p:cNvSpPr/>
          <p:nvPr/>
        </p:nvSpPr>
        <p:spPr>
          <a:xfrm>
            <a:off x="4990086" y="3857047"/>
            <a:ext cx="131620" cy="129286"/>
          </a:xfrm>
          <a:custGeom>
            <a:avLst/>
            <a:gdLst>
              <a:gd name="connsiteX0" fmla="*/ 0 w 335205"/>
              <a:gd name="connsiteY0" fmla="*/ 164576 h 329259"/>
              <a:gd name="connsiteX1" fmla="*/ 167151 w 335205"/>
              <a:gd name="connsiteY1" fmla="*/ 326854 h 329259"/>
              <a:gd name="connsiteX2" fmla="*/ 167733 w 335205"/>
              <a:gd name="connsiteY2" fmla="*/ 329260 h 329259"/>
              <a:gd name="connsiteX3" fmla="*/ 332784 w 335205"/>
              <a:gd name="connsiteY3" fmla="*/ 165174 h 329259"/>
              <a:gd name="connsiteX4" fmla="*/ 335205 w 335205"/>
              <a:gd name="connsiteY4" fmla="*/ 164638 h 329259"/>
              <a:gd name="connsiteX5" fmla="*/ 168131 w 335205"/>
              <a:gd name="connsiteY5" fmla="*/ 1670 h 329259"/>
              <a:gd name="connsiteX6" fmla="*/ 167733 w 335205"/>
              <a:gd name="connsiteY6" fmla="*/ 0 h 329259"/>
              <a:gd name="connsiteX7" fmla="*/ 2789 w 335205"/>
              <a:gd name="connsiteY7" fmla="*/ 164071 h 329259"/>
              <a:gd name="connsiteX8" fmla="*/ 0 w 335205"/>
              <a:gd name="connsiteY8" fmla="*/ 164576 h 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05" h="329259">
                <a:moveTo>
                  <a:pt x="0" y="164576"/>
                </a:moveTo>
                <a:cubicBezTo>
                  <a:pt x="81989" y="182396"/>
                  <a:pt x="146986" y="245769"/>
                  <a:pt x="167151" y="326854"/>
                </a:cubicBezTo>
                <a:lnTo>
                  <a:pt x="167733" y="329260"/>
                </a:lnTo>
                <a:cubicBezTo>
                  <a:pt x="186993" y="247914"/>
                  <a:pt x="251255" y="183959"/>
                  <a:pt x="332784" y="165174"/>
                </a:cubicBezTo>
                <a:lnTo>
                  <a:pt x="335205" y="164638"/>
                </a:lnTo>
                <a:cubicBezTo>
                  <a:pt x="253093" y="146680"/>
                  <a:pt x="188065" y="83031"/>
                  <a:pt x="168131" y="1670"/>
                </a:cubicBezTo>
                <a:lnTo>
                  <a:pt x="167733" y="0"/>
                </a:lnTo>
                <a:cubicBezTo>
                  <a:pt x="148488" y="81315"/>
                  <a:pt x="84257" y="145240"/>
                  <a:pt x="2789" y="164071"/>
                </a:cubicBezTo>
                <a:lnTo>
                  <a:pt x="0" y="164576"/>
                </a:lnTo>
                <a:close/>
              </a:path>
            </a:pathLst>
          </a:custGeom>
          <a:gradFill>
            <a:gsLst>
              <a:gs pos="100000">
                <a:srgbClr val="7858FF"/>
              </a:gs>
              <a:gs pos="0">
                <a:srgbClr val="5D36FF"/>
              </a:gs>
            </a:gsLst>
          </a:gradFill>
          <a:ln w="1513" cap="flat">
            <a:noFill/>
            <a:prstDash val="solid"/>
            <a:miter/>
          </a:ln>
        </p:spPr>
        <p:txBody>
          <a:bodyPr rtlCol="0" anchor="ct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defRPr/>
            </a:pPr>
            <a:endParaRPr lang="en-US" sz="2099">
              <a:solidFill>
                <a:srgbClr val="000000"/>
              </a:solidFill>
            </a:endParaRPr>
          </a:p>
        </p:txBody>
      </p:sp>
      <p:sp>
        <p:nvSpPr>
          <p:cNvPr id="58" name="Freeform: Shape 57">
            <a:extLst>
              <a:ext uri="{FF2B5EF4-FFF2-40B4-BE49-F238E27FC236}">
                <a16:creationId xmlns:a16="http://schemas.microsoft.com/office/drawing/2014/main" id="{44CCC179-AB5B-CF7F-64AC-B3FD38D34FBB}"/>
              </a:ext>
            </a:extLst>
          </p:cNvPr>
          <p:cNvSpPr/>
          <p:nvPr/>
        </p:nvSpPr>
        <p:spPr>
          <a:xfrm>
            <a:off x="10366109" y="4623130"/>
            <a:ext cx="131620" cy="129286"/>
          </a:xfrm>
          <a:custGeom>
            <a:avLst/>
            <a:gdLst>
              <a:gd name="connsiteX0" fmla="*/ 0 w 335205"/>
              <a:gd name="connsiteY0" fmla="*/ 164576 h 329259"/>
              <a:gd name="connsiteX1" fmla="*/ 167151 w 335205"/>
              <a:gd name="connsiteY1" fmla="*/ 326854 h 329259"/>
              <a:gd name="connsiteX2" fmla="*/ 167733 w 335205"/>
              <a:gd name="connsiteY2" fmla="*/ 329260 h 329259"/>
              <a:gd name="connsiteX3" fmla="*/ 332784 w 335205"/>
              <a:gd name="connsiteY3" fmla="*/ 165174 h 329259"/>
              <a:gd name="connsiteX4" fmla="*/ 335205 w 335205"/>
              <a:gd name="connsiteY4" fmla="*/ 164638 h 329259"/>
              <a:gd name="connsiteX5" fmla="*/ 168131 w 335205"/>
              <a:gd name="connsiteY5" fmla="*/ 1670 h 329259"/>
              <a:gd name="connsiteX6" fmla="*/ 167733 w 335205"/>
              <a:gd name="connsiteY6" fmla="*/ 0 h 329259"/>
              <a:gd name="connsiteX7" fmla="*/ 2789 w 335205"/>
              <a:gd name="connsiteY7" fmla="*/ 164071 h 329259"/>
              <a:gd name="connsiteX8" fmla="*/ 0 w 335205"/>
              <a:gd name="connsiteY8" fmla="*/ 164576 h 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05" h="329259">
                <a:moveTo>
                  <a:pt x="0" y="164576"/>
                </a:moveTo>
                <a:cubicBezTo>
                  <a:pt x="81989" y="182396"/>
                  <a:pt x="146986" y="245769"/>
                  <a:pt x="167151" y="326854"/>
                </a:cubicBezTo>
                <a:lnTo>
                  <a:pt x="167733" y="329260"/>
                </a:lnTo>
                <a:cubicBezTo>
                  <a:pt x="186993" y="247914"/>
                  <a:pt x="251255" y="183959"/>
                  <a:pt x="332784" y="165174"/>
                </a:cubicBezTo>
                <a:lnTo>
                  <a:pt x="335205" y="164638"/>
                </a:lnTo>
                <a:cubicBezTo>
                  <a:pt x="253093" y="146680"/>
                  <a:pt x="188065" y="83031"/>
                  <a:pt x="168131" y="1670"/>
                </a:cubicBezTo>
                <a:lnTo>
                  <a:pt x="167733" y="0"/>
                </a:lnTo>
                <a:cubicBezTo>
                  <a:pt x="148488" y="81315"/>
                  <a:pt x="84257" y="145240"/>
                  <a:pt x="2789" y="164071"/>
                </a:cubicBezTo>
                <a:lnTo>
                  <a:pt x="0" y="164576"/>
                </a:lnTo>
                <a:close/>
              </a:path>
            </a:pathLst>
          </a:custGeom>
          <a:gradFill>
            <a:gsLst>
              <a:gs pos="100000">
                <a:srgbClr val="7858FF"/>
              </a:gs>
              <a:gs pos="0">
                <a:srgbClr val="5D36FF"/>
              </a:gs>
            </a:gsLst>
          </a:gradFill>
          <a:ln w="1513" cap="flat">
            <a:noFill/>
            <a:prstDash val="solid"/>
            <a:miter/>
          </a:ln>
        </p:spPr>
        <p:txBody>
          <a:bodyPr rtlCol="0" anchor="ct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defRPr/>
            </a:pPr>
            <a:endParaRPr lang="en-US" sz="2099">
              <a:solidFill>
                <a:srgbClr val="000000"/>
              </a:solidFill>
            </a:endParaRPr>
          </a:p>
        </p:txBody>
      </p:sp>
      <p:grpSp>
        <p:nvGrpSpPr>
          <p:cNvPr id="59" name="Group 58">
            <a:extLst>
              <a:ext uri="{FF2B5EF4-FFF2-40B4-BE49-F238E27FC236}">
                <a16:creationId xmlns:a16="http://schemas.microsoft.com/office/drawing/2014/main" id="{889BE9AA-E6F8-0F38-C08F-DBC797166D8C}"/>
              </a:ext>
            </a:extLst>
          </p:cNvPr>
          <p:cNvGrpSpPr/>
          <p:nvPr/>
        </p:nvGrpSpPr>
        <p:grpSpPr>
          <a:xfrm>
            <a:off x="7087468" y="3573459"/>
            <a:ext cx="1335943" cy="1279009"/>
            <a:chOff x="7096360" y="3256793"/>
            <a:chExt cx="1335943" cy="1279009"/>
          </a:xfrm>
        </p:grpSpPr>
        <p:sp>
          <p:nvSpPr>
            <p:cNvPr id="62" name="Title 1">
              <a:extLst>
                <a:ext uri="{FF2B5EF4-FFF2-40B4-BE49-F238E27FC236}">
                  <a16:creationId xmlns:a16="http://schemas.microsoft.com/office/drawing/2014/main" id="{D0360A9E-9A75-A849-014F-E83C9F655C8C}"/>
                </a:ext>
              </a:extLst>
            </p:cNvPr>
            <p:cNvSpPr txBox="1">
              <a:spLocks/>
            </p:cNvSpPr>
            <p:nvPr/>
          </p:nvSpPr>
          <p:spPr>
            <a:xfrm>
              <a:off x="7192061" y="3256793"/>
              <a:ext cx="1144545" cy="775597"/>
            </a:xfrm>
            <a:prstGeom prst="rect">
              <a:avLst/>
            </a:prstGeom>
            <a:noFill/>
          </p:spPr>
          <p:txBody>
            <a:bodyPr wrap="none" lIns="0" tIns="0" rIns="0" bIns="0" rtlCol="0" anchor="ctr">
              <a:spAutoFit/>
            </a:bodyPr>
            <a:lstStyle>
              <a:defPPr>
                <a:defRPr lang="de-DE"/>
              </a:defPPr>
              <a:lvl1pPr marL="0" algn="ctr" defTabSz="1088776" rtl="0" eaLnBrk="1" latinLnBrk="0" hangingPunct="1">
                <a:lnSpc>
                  <a:spcPct val="90000"/>
                </a:lnSpc>
                <a:defRPr lang="de-DE" sz="6000" kern="1200">
                  <a:gradFill>
                    <a:gsLst>
                      <a:gs pos="0">
                        <a:srgbClr val="00144A"/>
                      </a:gs>
                      <a:gs pos="100000">
                        <a:srgbClr val="00144A"/>
                      </a:gs>
                    </a:gsLst>
                    <a:lin ang="0" scaled="1"/>
                  </a:gradFill>
                  <a:latin typeface="72 Brand Medium" panose="020B0604030603020204" pitchFamily="34" charset="0"/>
                  <a:cs typeface="72" panose="020B0503030000000003" pitchFamily="34" charset="0"/>
                </a:defRPr>
              </a:lvl1pPr>
              <a:lvl2pPr marL="544388" algn="l" defTabSz="931583" rtl="0" eaLnBrk="1" fontAlgn="base" latinLnBrk="0" hangingPunct="1">
                <a:spcBef>
                  <a:spcPct val="0"/>
                </a:spcBef>
                <a:spcAft>
                  <a:spcPct val="0"/>
                </a:spcAft>
                <a:buClr>
                  <a:srgbClr val="FDB913"/>
                </a:buClr>
                <a:buSzPct val="100000"/>
                <a:buFont typeface="wingdings"/>
                <a:buChar char=""/>
                <a:defRPr lang="de-DE" sz="3599" b="1" kern="1200">
                  <a:solidFill>
                    <a:srgbClr val="000000"/>
                  </a:solidFill>
                  <a:latin typeface="Arial" panose="020B0604020202020204" pitchFamily="34" charset="0"/>
                  <a:cs typeface="Arial" panose="020B0604020202020204" pitchFamily="34" charset="0"/>
                </a:defRPr>
              </a:lvl2pPr>
              <a:lvl3pPr marL="1088776" algn="l" defTabSz="931583" rtl="0" eaLnBrk="1" fontAlgn="base" latinLnBrk="0" hangingPunct="1">
                <a:spcBef>
                  <a:spcPct val="0"/>
                </a:spcBef>
                <a:spcAft>
                  <a:spcPct val="0"/>
                </a:spcAft>
                <a:buClr>
                  <a:srgbClr val="666666"/>
                </a:buClr>
                <a:buSzPct val="80000"/>
                <a:buFont typeface="Wingdings"/>
                <a:buChar char="n"/>
                <a:defRPr lang="de-DE" sz="3599" b="1" kern="1200">
                  <a:solidFill>
                    <a:srgbClr val="000000"/>
                  </a:solidFill>
                  <a:latin typeface="Arial" panose="020B0604020202020204" pitchFamily="34" charset="0"/>
                  <a:cs typeface="Arial" panose="020B0604020202020204" pitchFamily="34" charset="0"/>
                </a:defRPr>
              </a:lvl3pPr>
              <a:lvl4pPr marL="1633164"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4pPr>
              <a:lvl5pPr marL="2177552"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5pPr>
              <a:lvl6pPr marL="457063"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6pPr>
              <a:lvl7pPr marL="914126"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7pPr>
              <a:lvl8pPr marL="1371189"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8pPr>
              <a:lvl9pPr marL="1828251"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9pPr>
            </a:lstStyle>
            <a:p>
              <a:pPr>
                <a:defRPr/>
              </a:pPr>
              <a:r>
                <a:rPr lang="en-US" sz="2800">
                  <a:gradFill>
                    <a:gsLst>
                      <a:gs pos="0">
                        <a:srgbClr val="FFFFFF"/>
                      </a:gs>
                      <a:gs pos="100000">
                        <a:srgbClr val="FFFFFF"/>
                      </a:gs>
                    </a:gsLst>
                    <a:lin ang="0" scaled="1"/>
                  </a:gradFill>
                </a:rPr>
                <a:t>AI</a:t>
              </a:r>
              <a:br>
                <a:rPr lang="en-US" sz="2800">
                  <a:gradFill>
                    <a:gsLst>
                      <a:gs pos="0">
                        <a:srgbClr val="FFFFFF"/>
                      </a:gs>
                      <a:gs pos="100000">
                        <a:srgbClr val="FFFFFF"/>
                      </a:gs>
                    </a:gsLst>
                    <a:lin ang="0" scaled="1"/>
                  </a:gradFill>
                </a:rPr>
              </a:br>
              <a:r>
                <a:rPr lang="en-US" sz="2800">
                  <a:gradFill>
                    <a:gsLst>
                      <a:gs pos="0">
                        <a:srgbClr val="FFFFFF"/>
                      </a:gs>
                      <a:gs pos="100000">
                        <a:srgbClr val="FFFFFF"/>
                      </a:gs>
                    </a:gsLst>
                    <a:lin ang="0" scaled="1"/>
                  </a:gradFill>
                </a:rPr>
                <a:t>Agents</a:t>
              </a:r>
              <a:endParaRPr lang="en-US" sz="3200">
                <a:gradFill>
                  <a:gsLst>
                    <a:gs pos="0">
                      <a:srgbClr val="FFFFFF"/>
                    </a:gs>
                    <a:gs pos="100000">
                      <a:srgbClr val="FFFFFF"/>
                    </a:gs>
                  </a:gsLst>
                  <a:lin ang="0" scaled="1"/>
                </a:gradFill>
              </a:endParaRPr>
            </a:p>
          </p:txBody>
        </p:sp>
        <p:sp>
          <p:nvSpPr>
            <p:cNvPr id="63" name="Title 1">
              <a:extLst>
                <a:ext uri="{FF2B5EF4-FFF2-40B4-BE49-F238E27FC236}">
                  <a16:creationId xmlns:a16="http://schemas.microsoft.com/office/drawing/2014/main" id="{B34780D8-0133-DD95-A926-523637242BB3}"/>
                </a:ext>
              </a:extLst>
            </p:cNvPr>
            <p:cNvSpPr txBox="1">
              <a:spLocks/>
            </p:cNvSpPr>
            <p:nvPr/>
          </p:nvSpPr>
          <p:spPr>
            <a:xfrm>
              <a:off x="7096360" y="4148004"/>
              <a:ext cx="1335943" cy="387798"/>
            </a:xfrm>
            <a:prstGeom prst="rect">
              <a:avLst/>
            </a:prstGeom>
            <a:noFill/>
          </p:spPr>
          <p:txBody>
            <a:bodyPr wrap="none" lIns="0" tIns="0" rIns="0" bIns="0" rtlCol="0" anchor="ctr">
              <a:spAutoFit/>
            </a:bodyPr>
            <a:lstStyle>
              <a:defPPr>
                <a:defRPr lang="de-DE"/>
              </a:defPPr>
              <a:lvl1pPr marL="0" algn="ctr" defTabSz="1088776" rtl="0" eaLnBrk="1" latinLnBrk="0" hangingPunct="1">
                <a:lnSpc>
                  <a:spcPct val="90000"/>
                </a:lnSpc>
                <a:defRPr lang="de-DE" sz="1400" kern="1200">
                  <a:gradFill>
                    <a:gsLst>
                      <a:gs pos="0">
                        <a:srgbClr val="00144A"/>
                      </a:gs>
                      <a:gs pos="100000">
                        <a:srgbClr val="00144A"/>
                      </a:gs>
                    </a:gsLst>
                    <a:lin ang="0" scaled="1"/>
                  </a:gradFill>
                  <a:latin typeface="72 Brand"/>
                  <a:cs typeface="72" panose="020B0503030000000003" pitchFamily="34" charset="0"/>
                </a:defRPr>
              </a:lvl1pPr>
              <a:lvl2pPr marL="544388" algn="l" defTabSz="931583" rtl="0" eaLnBrk="1" fontAlgn="base" latinLnBrk="0" hangingPunct="1">
                <a:spcBef>
                  <a:spcPct val="0"/>
                </a:spcBef>
                <a:spcAft>
                  <a:spcPct val="0"/>
                </a:spcAft>
                <a:buClr>
                  <a:srgbClr val="FDB913"/>
                </a:buClr>
                <a:buSzPct val="100000"/>
                <a:buFont typeface="wingdings"/>
                <a:buChar char=""/>
                <a:defRPr lang="de-DE" sz="3599" b="1" kern="1200">
                  <a:solidFill>
                    <a:srgbClr val="000000"/>
                  </a:solidFill>
                  <a:latin typeface="Arial" panose="020B0604020202020204" pitchFamily="34" charset="0"/>
                  <a:cs typeface="Arial" panose="020B0604020202020204" pitchFamily="34" charset="0"/>
                </a:defRPr>
              </a:lvl2pPr>
              <a:lvl3pPr marL="1088776" algn="l" defTabSz="931583" rtl="0" eaLnBrk="1" fontAlgn="base" latinLnBrk="0" hangingPunct="1">
                <a:spcBef>
                  <a:spcPct val="0"/>
                </a:spcBef>
                <a:spcAft>
                  <a:spcPct val="0"/>
                </a:spcAft>
                <a:buClr>
                  <a:srgbClr val="666666"/>
                </a:buClr>
                <a:buSzPct val="80000"/>
                <a:buFont typeface="Wingdings"/>
                <a:buChar char="n"/>
                <a:defRPr lang="de-DE" sz="3599" b="1" kern="1200">
                  <a:solidFill>
                    <a:srgbClr val="000000"/>
                  </a:solidFill>
                  <a:latin typeface="Arial" panose="020B0604020202020204" pitchFamily="34" charset="0"/>
                  <a:cs typeface="Arial" panose="020B0604020202020204" pitchFamily="34" charset="0"/>
                </a:defRPr>
              </a:lvl3pPr>
              <a:lvl4pPr marL="1633164"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4pPr>
              <a:lvl5pPr marL="2177552" algn="l" defTabSz="931583" rtl="0" eaLnBrk="1" fontAlgn="base" latinLnBrk="0" hangingPunct="1">
                <a:spcBef>
                  <a:spcPct val="0"/>
                </a:spcBef>
                <a:spcAft>
                  <a:spcPct val="0"/>
                </a:spcAft>
                <a:buClr>
                  <a:srgbClr val="666666"/>
                </a:buClr>
                <a:buSzPct val="80000"/>
                <a:buFont typeface="Arial"/>
                <a:buChar char=""/>
                <a:defRPr lang="de-DE" sz="3599" b="1" kern="1200">
                  <a:solidFill>
                    <a:srgbClr val="000000"/>
                  </a:solidFill>
                  <a:latin typeface="Arial" panose="020B0604020202020204" pitchFamily="34" charset="0"/>
                  <a:cs typeface="Arial" panose="020B0604020202020204" pitchFamily="34" charset="0"/>
                </a:defRPr>
              </a:lvl5pPr>
              <a:lvl6pPr marL="457063"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6pPr>
              <a:lvl7pPr marL="914126"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7pPr>
              <a:lvl8pPr marL="1371189"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8pPr>
              <a:lvl9pPr marL="1828251" algn="l" defTabSz="931583" rtl="0" eaLnBrk="1" fontAlgn="base" latinLnBrk="0" hangingPunct="1">
                <a:spcBef>
                  <a:spcPct val="0"/>
                </a:spcBef>
                <a:spcAft>
                  <a:spcPct val="0"/>
                </a:spcAft>
                <a:defRPr sz="3599" b="1" kern="1200">
                  <a:solidFill>
                    <a:srgbClr val="000000"/>
                  </a:solidFill>
                  <a:latin typeface="Arial" panose="020B0604020202020204" pitchFamily="34" charset="0"/>
                  <a:cs typeface="Arial" panose="020B0604020202020204" pitchFamily="34" charset="0"/>
                </a:defRPr>
              </a:lvl9pPr>
            </a:lstStyle>
            <a:p>
              <a:r>
                <a:rPr lang="en-US">
                  <a:gradFill>
                    <a:gsLst>
                      <a:gs pos="0">
                        <a:srgbClr val="FFFFFF"/>
                      </a:gs>
                      <a:gs pos="100000">
                        <a:srgbClr val="FFFFFF"/>
                      </a:gs>
                    </a:gsLst>
                    <a:lin ang="0" scaled="1"/>
                  </a:gradFill>
                </a:rPr>
                <a:t>anchored in</a:t>
              </a:r>
              <a:br>
                <a:rPr lang="en-US">
                  <a:gradFill>
                    <a:gsLst>
                      <a:gs pos="0">
                        <a:srgbClr val="FFFFFF"/>
                      </a:gs>
                      <a:gs pos="100000">
                        <a:srgbClr val="FFFFFF"/>
                      </a:gs>
                    </a:gsLst>
                    <a:lin ang="0" scaled="1"/>
                  </a:gradFill>
                </a:rPr>
              </a:br>
              <a:r>
                <a:rPr lang="en-US">
                  <a:gradFill>
                    <a:gsLst>
                      <a:gs pos="0">
                        <a:srgbClr val="FFFFFF"/>
                      </a:gs>
                      <a:gs pos="100000">
                        <a:srgbClr val="FFFFFF"/>
                      </a:gs>
                    </a:gsLst>
                    <a:lin ang="0" scaled="1"/>
                  </a:gradFill>
                </a:rPr>
                <a:t>business context</a:t>
              </a:r>
            </a:p>
          </p:txBody>
        </p:sp>
      </p:grpSp>
      <p:sp>
        <p:nvSpPr>
          <p:cNvPr id="60" name="Oval 59">
            <a:extLst>
              <a:ext uri="{FF2B5EF4-FFF2-40B4-BE49-F238E27FC236}">
                <a16:creationId xmlns:a16="http://schemas.microsoft.com/office/drawing/2014/main" id="{D4E59ECB-ED51-FCE3-BC9E-99DB7D39C539}"/>
              </a:ext>
            </a:extLst>
          </p:cNvPr>
          <p:cNvSpPr/>
          <p:nvPr/>
        </p:nvSpPr>
        <p:spPr bwMode="auto">
          <a:xfrm flipH="1">
            <a:off x="9981709" y="5340784"/>
            <a:ext cx="108135" cy="108130"/>
          </a:xfrm>
          <a:prstGeom prst="ellipse">
            <a:avLst/>
          </a:prstGeom>
          <a:solidFill>
            <a:srgbClr val="0070F2"/>
          </a:solidFill>
          <a:ln w="10000"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85" tIns="146228" rIns="182785" bIns="146228" numCol="1" spcCol="0" rtlCol="0" fromWordArt="0" anchor="t" anchorCtr="0" forceAA="0" compatLnSpc="1">
            <a:prstTxWarp prst="textNoShape">
              <a:avLst/>
            </a:prstTxWarp>
            <a:noAutofit/>
          </a:bodyPr>
          <a:lstStyle>
            <a:defPPr>
              <a:defRPr lang="de-DE"/>
            </a:defPPr>
            <a:lvl1pPr marL="0" algn="l" defTabSz="1088776" rtl="0" eaLnBrk="1" latinLnBrk="0" hangingPunct="1">
              <a:defRPr lang="de-DE" sz="2100" kern="1200">
                <a:solidFill>
                  <a:srgbClr val="FFFFFF"/>
                </a:solidFill>
                <a:latin typeface="72 Brand"/>
              </a:defRPr>
            </a:lvl1pPr>
            <a:lvl2pPr marL="544388" algn="l" defTabSz="1088776" rtl="0" eaLnBrk="1" latinLnBrk="0" hangingPunct="1">
              <a:buClr>
                <a:srgbClr val="FDB913"/>
              </a:buClr>
              <a:buSzPct val="100000"/>
              <a:buFont typeface="wingdings"/>
              <a:buChar char=""/>
              <a:defRPr lang="de-DE" sz="2100" kern="1200">
                <a:solidFill>
                  <a:srgbClr val="FFFFFF"/>
                </a:solidFill>
                <a:latin typeface="72 Brand"/>
              </a:defRPr>
            </a:lvl2pPr>
            <a:lvl3pPr marL="1088776" algn="l" defTabSz="1088776" rtl="0" eaLnBrk="1" latinLnBrk="0" hangingPunct="1">
              <a:buClr>
                <a:srgbClr val="666666"/>
              </a:buClr>
              <a:buSzPct val="80000"/>
              <a:buFont typeface="Wingdings"/>
              <a:buChar char="n"/>
              <a:defRPr lang="de-DE" sz="1700" kern="1200">
                <a:solidFill>
                  <a:srgbClr val="FFFFFF"/>
                </a:solidFill>
                <a:latin typeface="72 Brand"/>
              </a:defRPr>
            </a:lvl3pPr>
            <a:lvl4pPr marL="1633164" algn="l" defTabSz="1088776" rtl="0" eaLnBrk="1" latinLnBrk="0" hangingPunct="1">
              <a:buClr>
                <a:srgbClr val="666666"/>
              </a:buClr>
              <a:buSzPct val="80000"/>
              <a:buFont typeface="Arial"/>
              <a:buChar char=""/>
              <a:defRPr lang="de-DE" sz="1400" kern="1200">
                <a:solidFill>
                  <a:srgbClr val="FFFFFF"/>
                </a:solidFill>
                <a:latin typeface="72 Brand"/>
              </a:defRPr>
            </a:lvl4pPr>
            <a:lvl5pPr marL="2177552" algn="l" defTabSz="1088776" rtl="0" eaLnBrk="1" latinLnBrk="0" hangingPunct="1">
              <a:buClr>
                <a:srgbClr val="666666"/>
              </a:buClr>
              <a:buSzPct val="80000"/>
              <a:buFont typeface="Arial"/>
              <a:buChar char=""/>
              <a:defRPr lang="de-DE" sz="1200" kern="1200">
                <a:solidFill>
                  <a:srgbClr val="FFFFFF"/>
                </a:solidFill>
                <a:latin typeface="72 Brand"/>
              </a:defRPr>
            </a:lvl5pPr>
            <a:lvl6pPr marL="2721940" algn="l" defTabSz="1088776" rtl="0" eaLnBrk="1" latinLnBrk="0" hangingPunct="1">
              <a:defRPr sz="2100" kern="1200">
                <a:solidFill>
                  <a:srgbClr val="FFFFFF"/>
                </a:solidFill>
                <a:latin typeface="72 Brand"/>
              </a:defRPr>
            </a:lvl6pPr>
            <a:lvl7pPr marL="3266328" algn="l" defTabSz="1088776" rtl="0" eaLnBrk="1" latinLnBrk="0" hangingPunct="1">
              <a:defRPr sz="2100" kern="1200">
                <a:solidFill>
                  <a:srgbClr val="FFFFFF"/>
                </a:solidFill>
                <a:latin typeface="72 Brand"/>
              </a:defRPr>
            </a:lvl7pPr>
            <a:lvl8pPr marL="3810716" algn="l" defTabSz="1088776" rtl="0" eaLnBrk="1" latinLnBrk="0" hangingPunct="1">
              <a:defRPr sz="2100" kern="1200">
                <a:solidFill>
                  <a:srgbClr val="FFFFFF"/>
                </a:solidFill>
                <a:latin typeface="72 Brand"/>
              </a:defRPr>
            </a:lvl8pPr>
            <a:lvl9pPr marL="4355104" algn="l" defTabSz="1088776" rtl="0" eaLnBrk="1" latinLnBrk="0" hangingPunct="1">
              <a:defRPr sz="2100" kern="1200">
                <a:solidFill>
                  <a:srgbClr val="FFFFFF"/>
                </a:solidFill>
                <a:latin typeface="72 Brand"/>
              </a:defRPr>
            </a:lvl9pPr>
          </a:lstStyle>
          <a:p>
            <a:pPr defTabSz="932006" fontAlgn="base">
              <a:spcBef>
                <a:spcPct val="0"/>
              </a:spcBef>
              <a:spcAft>
                <a:spcPct val="0"/>
              </a:spcAft>
              <a:defRPr/>
            </a:pPr>
            <a:endParaRPr lang="en-US" sz="1999">
              <a:gradFill>
                <a:gsLst>
                  <a:gs pos="0">
                    <a:srgbClr val="FFFFFF"/>
                  </a:gs>
                  <a:gs pos="100000">
                    <a:srgbClr val="FFFFFF"/>
                  </a:gs>
                </a:gsLst>
                <a:lin ang="5400000" scaled="1"/>
              </a:gradFill>
              <a:latin typeface="72 Brand" panose="020B0504030603020204" pitchFamily="34" charset="0"/>
              <a:ea typeface="Segoe UI" pitchFamily="34" charset="0"/>
              <a:cs typeface="72" panose="020B0503030000000003" pitchFamily="34" charset="0"/>
            </a:endParaRPr>
          </a:p>
        </p:txBody>
      </p:sp>
      <p:sp>
        <p:nvSpPr>
          <p:cNvPr id="61" name="TextBox 11">
            <a:extLst>
              <a:ext uri="{FF2B5EF4-FFF2-40B4-BE49-F238E27FC236}">
                <a16:creationId xmlns:a16="http://schemas.microsoft.com/office/drawing/2014/main" id="{B5C11A45-8957-4691-6A72-23A70726589B}"/>
              </a:ext>
            </a:extLst>
          </p:cNvPr>
          <p:cNvSpPr txBox="1"/>
          <p:nvPr/>
        </p:nvSpPr>
        <p:spPr>
          <a:xfrm>
            <a:off x="9718911" y="5487233"/>
            <a:ext cx="1726435" cy="193899"/>
          </a:xfrm>
          <a:prstGeom prst="rect">
            <a:avLst/>
          </a:prstGeom>
          <a:noFill/>
        </p:spPr>
        <p:txBody>
          <a:bodyPr wrap="none" lIns="0" tIns="0" rIns="0" bIns="0" rtlCol="0" anchor="ctr">
            <a:spAutoFit/>
          </a:bodyPr>
          <a:lstStyle>
            <a:defPPr>
              <a:defRPr lang="de-DE"/>
            </a:defPPr>
            <a:lvl1pPr marL="0" algn="l" defTabSz="1088776" rtl="0" eaLnBrk="1" latinLnBrk="0" hangingPunct="1">
              <a:defRPr lang="de-DE" sz="2100" kern="1200">
                <a:solidFill>
                  <a:srgbClr val="000000"/>
                </a:solidFill>
                <a:latin typeface="Arial"/>
              </a:defRPr>
            </a:lvl1pPr>
            <a:lvl2pPr marL="544388" algn="l" defTabSz="1088776" rtl="0" eaLnBrk="1" latinLnBrk="0" hangingPunct="1">
              <a:buClr>
                <a:srgbClr val="FDB913"/>
              </a:buClr>
              <a:buSzPct val="100000"/>
              <a:buFont typeface="wingdings"/>
              <a:buChar char=""/>
              <a:defRPr lang="de-DE" sz="2100" kern="1200">
                <a:solidFill>
                  <a:srgbClr val="000000"/>
                </a:solidFill>
                <a:latin typeface="Arial"/>
              </a:defRPr>
            </a:lvl2pPr>
            <a:lvl3pPr marL="1088776" algn="l" defTabSz="1088776" rtl="0" eaLnBrk="1" latinLnBrk="0" hangingPunct="1">
              <a:buClr>
                <a:srgbClr val="666666"/>
              </a:buClr>
              <a:buSzPct val="80000"/>
              <a:buFont typeface="Wingdings"/>
              <a:buChar char="n"/>
              <a:defRPr lang="de-DE" sz="1700" kern="1200">
                <a:solidFill>
                  <a:srgbClr val="000000"/>
                </a:solidFill>
                <a:latin typeface="Arial"/>
              </a:defRPr>
            </a:lvl3pPr>
            <a:lvl4pPr marL="1633164" algn="l" defTabSz="1088776" rtl="0" eaLnBrk="1" latinLnBrk="0" hangingPunct="1">
              <a:buClr>
                <a:srgbClr val="666666"/>
              </a:buClr>
              <a:buSzPct val="80000"/>
              <a:buFont typeface="Arial"/>
              <a:buChar char=""/>
              <a:defRPr lang="de-DE" sz="1400" kern="1200">
                <a:solidFill>
                  <a:srgbClr val="000000"/>
                </a:solidFill>
                <a:latin typeface="Arial"/>
              </a:defRPr>
            </a:lvl4pPr>
            <a:lvl5pPr marL="2177552" algn="l" defTabSz="1088776" rtl="0" eaLnBrk="1" latinLnBrk="0" hangingPunct="1">
              <a:buClr>
                <a:srgbClr val="666666"/>
              </a:buClr>
              <a:buSzPct val="80000"/>
              <a:buFont typeface="Arial"/>
              <a:buChar char=""/>
              <a:defRPr lang="de-DE" sz="1200" kern="1200">
                <a:solidFill>
                  <a:srgbClr val="000000"/>
                </a:solidFill>
                <a:latin typeface="Arial"/>
              </a:defRPr>
            </a:lvl5pPr>
            <a:lvl6pPr marL="2721940" algn="l" defTabSz="1088776" rtl="0" eaLnBrk="1" latinLnBrk="0" hangingPunct="1">
              <a:defRPr sz="2100" kern="1200">
                <a:solidFill>
                  <a:srgbClr val="000000"/>
                </a:solidFill>
                <a:latin typeface="72 Brand"/>
              </a:defRPr>
            </a:lvl6pPr>
            <a:lvl7pPr marL="3266328" algn="l" defTabSz="1088776" rtl="0" eaLnBrk="1" latinLnBrk="0" hangingPunct="1">
              <a:defRPr sz="2100" kern="1200">
                <a:solidFill>
                  <a:srgbClr val="000000"/>
                </a:solidFill>
                <a:latin typeface="72 Brand"/>
              </a:defRPr>
            </a:lvl7pPr>
            <a:lvl8pPr marL="3810716" algn="l" defTabSz="1088776" rtl="0" eaLnBrk="1" latinLnBrk="0" hangingPunct="1">
              <a:defRPr sz="2100" kern="1200">
                <a:solidFill>
                  <a:srgbClr val="000000"/>
                </a:solidFill>
                <a:latin typeface="72 Brand"/>
              </a:defRPr>
            </a:lvl8pPr>
            <a:lvl9pPr marL="4355104" algn="l" defTabSz="1088776" rtl="0" eaLnBrk="1" latinLnBrk="0" hangingPunct="1">
              <a:defRPr sz="2100" kern="1200">
                <a:solidFill>
                  <a:srgbClr val="000000"/>
                </a:solidFill>
                <a:latin typeface="72 Brand"/>
              </a:defRPr>
            </a:lvl9pPr>
          </a:lstStyle>
          <a:p>
            <a:pPr algn="ctr">
              <a:lnSpc>
                <a:spcPct val="90000"/>
              </a:lnSpc>
              <a:defRPr/>
            </a:pPr>
            <a:r>
              <a:rPr lang="en-US" sz="1400">
                <a:gradFill>
                  <a:gsLst>
                    <a:gs pos="0">
                      <a:srgbClr val="00144A"/>
                    </a:gs>
                    <a:gs pos="100000">
                      <a:srgbClr val="00144A"/>
                    </a:gs>
                  </a:gsLst>
                  <a:lin ang="0" scaled="1"/>
                </a:gradFill>
                <a:latin typeface="72 Brand"/>
                <a:cs typeface="72" panose="020B0503030000000003" pitchFamily="34" charset="0"/>
              </a:rPr>
              <a:t>Autonomous Systems</a:t>
            </a:r>
          </a:p>
        </p:txBody>
      </p:sp>
      <p:sp>
        <p:nvSpPr>
          <p:cNvPr id="3" name="Text Placeholder 3">
            <a:extLst>
              <a:ext uri="{FF2B5EF4-FFF2-40B4-BE49-F238E27FC236}">
                <a16:creationId xmlns:a16="http://schemas.microsoft.com/office/drawing/2014/main" id="{A2F0E9CC-B299-0D9E-C433-AB48C272AE19}"/>
              </a:ext>
            </a:extLst>
          </p:cNvPr>
          <p:cNvSpPr txBox="1">
            <a:spLocks/>
          </p:cNvSpPr>
          <p:nvPr/>
        </p:nvSpPr>
        <p:spPr bwMode="black">
          <a:xfrm>
            <a:off x="593709" y="2932514"/>
            <a:ext cx="2532055" cy="1281889"/>
          </a:xfrm>
          <a:prstGeom prst="rect">
            <a:avLst/>
          </a:prstGeom>
        </p:spPr>
        <p:txBody>
          <a:bodyPr vert="horz" wrap="square" lIns="0" tIns="0" rIns="0" bIns="0" rtlCol="0" anchor="t">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6600">
              <a:lnSpc>
                <a:spcPct val="85000"/>
              </a:lnSpc>
              <a:spcBef>
                <a:spcPts val="1796"/>
              </a:spcBef>
              <a:buClr>
                <a:srgbClr val="F0AB00"/>
              </a:buClr>
              <a:defRPr/>
            </a:pPr>
            <a:r>
              <a:rPr lang="en-US" sz="1400"/>
              <a:t>Analysts project that the deployment of AI agents will expand across consumer technology, enterprises, manufacturing, healthcare, and other sectors, transforming how we live and work</a:t>
            </a:r>
            <a:endParaRPr lang="en-US" sz="1399">
              <a:gradFill>
                <a:gsLst>
                  <a:gs pos="0">
                    <a:srgbClr val="00144A"/>
                  </a:gs>
                  <a:gs pos="100000">
                    <a:srgbClr val="00144A"/>
                  </a:gs>
                </a:gsLst>
                <a:lin ang="2700000" scaled="1"/>
              </a:gradFill>
              <a:latin typeface="72 Brand"/>
              <a:cs typeface="72"/>
            </a:endParaRPr>
          </a:p>
        </p:txBody>
      </p:sp>
    </p:spTree>
    <p:custDataLst>
      <p:custData r:id="rId1"/>
      <p:custData r:id="rId2"/>
    </p:custDataLst>
    <p:extLst>
      <p:ext uri="{BB962C8B-B14F-4D97-AF65-F5344CB8AC3E}">
        <p14:creationId xmlns:p14="http://schemas.microsoft.com/office/powerpoint/2010/main" val="2643590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6" name="Picture 5" descr="A close up of a circuit board&#10;&#10;AI-generated content may be incorrect.">
            <a:extLst>
              <a:ext uri="{FF2B5EF4-FFF2-40B4-BE49-F238E27FC236}">
                <a16:creationId xmlns:a16="http://schemas.microsoft.com/office/drawing/2014/main" id="{3DBF6D51-DF44-DC69-9EBF-F32FBA8151CC}"/>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0" y="-524489"/>
            <a:ext cx="12195175" cy="8122130"/>
          </a:xfrm>
          <a:prstGeom prst="rect">
            <a:avLst/>
          </a:prstGeom>
        </p:spPr>
      </p:pic>
      <p:sp>
        <p:nvSpPr>
          <p:cNvPr id="2" name="Text Placeholder 1">
            <a:extLst>
              <a:ext uri="{FF2B5EF4-FFF2-40B4-BE49-F238E27FC236}">
                <a16:creationId xmlns:a16="http://schemas.microsoft.com/office/drawing/2014/main" id="{8FFEF39F-1121-99E1-1055-7355E18D8F38}"/>
              </a:ext>
            </a:extLst>
          </p:cNvPr>
          <p:cNvSpPr>
            <a:spLocks noGrp="1"/>
          </p:cNvSpPr>
          <p:nvPr>
            <p:ph type="body" sz="quarter" idx="10"/>
          </p:nvPr>
        </p:nvSpPr>
        <p:spPr>
          <a:xfrm>
            <a:off x="504000" y="1800000"/>
            <a:ext cx="11185200" cy="2741520"/>
          </a:xfrm>
          <a:solidFill>
            <a:srgbClr val="FFFFFF">
              <a:alpha val="15294"/>
            </a:srgbClr>
          </a:solidFill>
        </p:spPr>
        <p:txBody>
          <a:bodyPr/>
          <a:lstStyle/>
          <a:p>
            <a:r>
              <a:rPr lang="en-US">
                <a:ln>
                  <a:solidFill>
                    <a:schemeClr val="tx1"/>
                  </a:solidFill>
                </a:ln>
                <a:solidFill>
                  <a:schemeClr val="bg1"/>
                </a:solidFill>
              </a:rPr>
              <a:t>What’s unique about AI Agents? Isn’t it just another Application?</a:t>
            </a:r>
          </a:p>
        </p:txBody>
      </p:sp>
    </p:spTree>
    <p:extLst>
      <p:ext uri="{BB962C8B-B14F-4D97-AF65-F5344CB8AC3E}">
        <p14:creationId xmlns:p14="http://schemas.microsoft.com/office/powerpoint/2010/main" val="366734740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4696 0.00775"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4696 0.00775 L 0 0" pathEditMode="relative" ptsTypes="AA">
                                      <p:cBhvr>
                                        <p:cTn id="11" dur="30000" fill="hold"/>
                                        <p:tgtEl>
                                          <p:spTgt spid="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6"/>
                                        </p:tgtEl>
                                        <p:attrNameLst>
                                          <p:attrName>ppt_x</p:attrName>
                                          <p:attrName>ppt_y</p:attrName>
                                        </p:attrNameLst>
                                      </p:cBhvr>
                                    </p:animMotion>
                                  </p:childTnLst>
                                </p:cTn>
                              </p:par>
                            </p:childTnLst>
                          </p:cTn>
                        </p:par>
                      </p:childTnLst>
                    </p:cTn>
                  </p:par>
                </p:childTnLst>
              </p:cTn>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BC3B13-814A-4C37-9666-8B46D8D6676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bwMode="black">
          <a:xfrm>
            <a:off x="504001" y="1200528"/>
            <a:ext cx="7092000" cy="4788000"/>
          </a:xfrm>
          <a:prstGeom prst="rect">
            <a:avLst/>
          </a:prstGeom>
        </p:spPr>
        <p:txBody>
          <a:bodyPr>
            <a:normAutofit/>
          </a:bodyPr>
          <a:lstStyle/>
          <a:p>
            <a:pPr algn="l" rtl="0" fontAlgn="base"/>
            <a:r>
              <a:rPr lang="en-US" sz="1800" b="0" i="0">
                <a:solidFill>
                  <a:srgbClr val="000000"/>
                </a:solidFill>
                <a:effectLst/>
                <a:latin typeface="Arial" panose="020B0604020202020204" pitchFamily="34" charset="0"/>
              </a:rPr>
              <a:t>​</a:t>
            </a:r>
            <a:endParaRPr lang="en-US" sz="1100" b="0" i="0">
              <a:solidFill>
                <a:srgbClr val="000000"/>
              </a:solidFill>
              <a:effectLst/>
              <a:latin typeface="Arial" panose="020B0604020202020204" pitchFamily="34" charset="0"/>
            </a:endParaRPr>
          </a:p>
        </p:txBody>
      </p:sp>
      <p:sp>
        <p:nvSpPr>
          <p:cNvPr id="3" name="Title 2">
            <a:extLst>
              <a:ext uri="{FF2B5EF4-FFF2-40B4-BE49-F238E27FC236}">
                <a16:creationId xmlns:a16="http://schemas.microsoft.com/office/drawing/2014/main" id="{6F47BD2A-455E-A239-46D5-E69F4942F18C}"/>
              </a:ext>
            </a:extLst>
          </p:cNvPr>
          <p:cNvSpPr>
            <a:spLocks noGrp="1"/>
          </p:cNvSpPr>
          <p:nvPr>
            <p:ph type="title"/>
          </p:nvPr>
        </p:nvSpPr>
        <p:spPr>
          <a:xfrm>
            <a:off x="504001" y="207309"/>
            <a:ext cx="7506143" cy="369332"/>
          </a:xfrm>
        </p:spPr>
        <p:txBody>
          <a:bodyPr vert="horz" wrap="square" lIns="0" tIns="0" rIns="0" bIns="0" rtlCol="0" anchor="t" anchorCtr="0">
            <a:normAutofit fontScale="90000"/>
          </a:bodyPr>
          <a:lstStyle/>
          <a:p>
            <a:r>
              <a:rPr lang="en-US" sz="2700"/>
              <a:t>Key Differentiators: Agentic Identity vs. Human Identity </a:t>
            </a:r>
            <a:br>
              <a:rPr lang="en-US" sz="1800" b="0" i="0">
                <a:solidFill>
                  <a:srgbClr val="000000"/>
                </a:solidFill>
                <a:effectLst/>
                <a:latin typeface="WordVisiCarriageReturn_MSFontService"/>
              </a:rPr>
            </a:br>
            <a:endParaRPr lang="en-US"/>
          </a:p>
        </p:txBody>
      </p:sp>
      <p:sp>
        <p:nvSpPr>
          <p:cNvPr id="6" name="Picture Placeholder 5">
            <a:extLst>
              <a:ext uri="{FF2B5EF4-FFF2-40B4-BE49-F238E27FC236}">
                <a16:creationId xmlns:a16="http://schemas.microsoft.com/office/drawing/2014/main" id="{19443781-0D85-A22B-9D4D-FB87B59A69C5}"/>
              </a:ext>
            </a:extLst>
          </p:cNvPr>
          <p:cNvSpPr>
            <a:spLocks noGrp="1"/>
          </p:cNvSpPr>
          <p:nvPr>
            <p:ph type="pic" sz="quarter" idx="10"/>
          </p:nvPr>
        </p:nvSpPr>
        <p:spPr/>
        <p:txBody>
          <a:bodyPr/>
          <a:lstStyle/>
          <a:p>
            <a:endParaRPr lang="en-IL"/>
          </a:p>
        </p:txBody>
      </p:sp>
      <p:pic>
        <p:nvPicPr>
          <p:cNvPr id="1026" name="Picture 2" descr="‪AI Agents: The Evolution of RPA – VC Cafe‬‏">
            <a:extLst>
              <a:ext uri="{FF2B5EF4-FFF2-40B4-BE49-F238E27FC236}">
                <a16:creationId xmlns:a16="http://schemas.microsoft.com/office/drawing/2014/main" id="{A5288619-DE34-F887-FBA6-B55C88C02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175" y="0"/>
            <a:ext cx="4068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1D585AB3-D27E-972F-5AF4-58F56E502D3F}"/>
              </a:ext>
            </a:extLst>
          </p:cNvPr>
          <p:cNvGraphicFramePr>
            <a:graphicFrameLocks noGrp="1"/>
          </p:cNvGraphicFramePr>
          <p:nvPr>
            <p:extLst>
              <p:ext uri="{D42A27DB-BD31-4B8C-83A1-F6EECF244321}">
                <p14:modId xmlns:p14="http://schemas.microsoft.com/office/powerpoint/2010/main" val="431792227"/>
              </p:ext>
            </p:extLst>
          </p:nvPr>
        </p:nvGraphicFramePr>
        <p:xfrm>
          <a:off x="630936" y="1325881"/>
          <a:ext cx="7092000" cy="5011422"/>
        </p:xfrm>
        <a:graphic>
          <a:graphicData uri="http://schemas.openxmlformats.org/drawingml/2006/table">
            <a:tbl>
              <a:tblPr/>
              <a:tblGrid>
                <a:gridCol w="1645963">
                  <a:extLst>
                    <a:ext uri="{9D8B030D-6E8A-4147-A177-3AD203B41FA5}">
                      <a16:colId xmlns:a16="http://schemas.microsoft.com/office/drawing/2014/main" val="2029236242"/>
                    </a:ext>
                  </a:extLst>
                </a:gridCol>
                <a:gridCol w="2971569">
                  <a:extLst>
                    <a:ext uri="{9D8B030D-6E8A-4147-A177-3AD203B41FA5}">
                      <a16:colId xmlns:a16="http://schemas.microsoft.com/office/drawing/2014/main" val="821479653"/>
                    </a:ext>
                  </a:extLst>
                </a:gridCol>
                <a:gridCol w="2474468">
                  <a:extLst>
                    <a:ext uri="{9D8B030D-6E8A-4147-A177-3AD203B41FA5}">
                      <a16:colId xmlns:a16="http://schemas.microsoft.com/office/drawing/2014/main" val="1715483797"/>
                    </a:ext>
                  </a:extLst>
                </a:gridCol>
              </a:tblGrid>
              <a:tr h="298299">
                <a:tc>
                  <a:txBody>
                    <a:bodyPr/>
                    <a:lstStyle/>
                    <a:p>
                      <a:pPr algn="l" rtl="0" fontAlgn="base"/>
                      <a:r>
                        <a:rPr lang="en-US" sz="1200" b="1" i="0">
                          <a:effectLst/>
                          <a:latin typeface="72 Brand" panose="020B0504030603020204" pitchFamily="34" charset="0"/>
                        </a:rPr>
                        <a:t>Feature</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1" i="0">
                          <a:effectLst/>
                          <a:latin typeface="72 Brand" panose="020B0504030603020204" pitchFamily="34" charset="0"/>
                        </a:rPr>
                        <a:t>Human Identity Management</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1" i="0">
                          <a:effectLst/>
                          <a:latin typeface="72 Brand" panose="020B0504030603020204" pitchFamily="34" charset="0"/>
                        </a:rPr>
                        <a:t>Agentic Identity Management</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3490225564"/>
                  </a:ext>
                </a:extLst>
              </a:tr>
              <a:tr h="775577">
                <a:tc>
                  <a:txBody>
                    <a:bodyPr/>
                    <a:lstStyle/>
                    <a:p>
                      <a:pPr algn="l" rtl="0" fontAlgn="base"/>
                      <a:r>
                        <a:rPr lang="en-US" sz="1200" b="1" i="0">
                          <a:effectLst/>
                          <a:latin typeface="72 Brand" panose="020B0504030603020204" pitchFamily="34" charset="0"/>
                        </a:rPr>
                        <a:t>Nature of Identity</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Biological/psychological entity with persistent identity.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Programmatic construct with mutable parameters and behavioral autonomy.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91977094"/>
                  </a:ext>
                </a:extLst>
              </a:tr>
              <a:tr h="536938">
                <a:tc>
                  <a:txBody>
                    <a:bodyPr/>
                    <a:lstStyle/>
                    <a:p>
                      <a:pPr algn="l" rtl="0" fontAlgn="base"/>
                      <a:r>
                        <a:rPr lang="en-US" sz="1200" b="1" i="0">
                          <a:effectLst/>
                          <a:latin typeface="72 Brand" panose="020B0504030603020204" pitchFamily="34" charset="0"/>
                        </a:rPr>
                        <a:t>Authentication</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Passwords, biometrics, MFA.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Cryptographic keys, signed manifests, model fingerprints.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249066967"/>
                  </a:ext>
                </a:extLst>
              </a:tr>
              <a:tr h="775577">
                <a:tc>
                  <a:txBody>
                    <a:bodyPr/>
                    <a:lstStyle/>
                    <a:p>
                      <a:pPr algn="l" rtl="0" fontAlgn="base"/>
                      <a:r>
                        <a:rPr lang="en-US" sz="1200" b="1" i="0">
                          <a:effectLst/>
                          <a:latin typeface="72 Brand" panose="020B0504030603020204" pitchFamily="34" charset="0"/>
                        </a:rPr>
                        <a:t>Intent Management</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Assumed and self-regulated.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Explicitly declared and needs to be governed via machine-readable contracts.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1705553367"/>
                  </a:ext>
                </a:extLst>
              </a:tr>
              <a:tr h="775577">
                <a:tc>
                  <a:txBody>
                    <a:bodyPr/>
                    <a:lstStyle/>
                    <a:p>
                      <a:pPr algn="l" rtl="0" fontAlgn="base"/>
                      <a:r>
                        <a:rPr lang="en-US" sz="1200" b="1" i="0">
                          <a:effectLst/>
                          <a:latin typeface="72 Brand" panose="020B0504030603020204" pitchFamily="34" charset="0"/>
                        </a:rPr>
                        <a:t>Lifecycle</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Long-term, often stable.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Short-lived or longed lived, versioned, frequently updated or terminated.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47471090"/>
                  </a:ext>
                </a:extLst>
              </a:tr>
              <a:tr h="656258">
                <a:tc>
                  <a:txBody>
                    <a:bodyPr/>
                    <a:lstStyle/>
                    <a:p>
                      <a:pPr algn="l" rtl="0" fontAlgn="base"/>
                      <a:r>
                        <a:rPr lang="en-US" sz="1200" b="1" i="0">
                          <a:effectLst/>
                          <a:latin typeface="72 Brand" panose="020B0504030603020204" pitchFamily="34" charset="0"/>
                        </a:rPr>
                        <a:t>Auditability</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Focus on access logs and activity history.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Requires provenance tracking of decisions, actions, and outputs.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3299424876"/>
                  </a:ext>
                </a:extLst>
              </a:tr>
              <a:tr h="536938">
                <a:tc>
                  <a:txBody>
                    <a:bodyPr/>
                    <a:lstStyle/>
                    <a:p>
                      <a:pPr algn="l" rtl="0" fontAlgn="base"/>
                      <a:r>
                        <a:rPr lang="en-US" sz="1200" b="1" i="0">
                          <a:effectLst/>
                          <a:latin typeface="72 Brand" panose="020B0504030603020204" pitchFamily="34" charset="0"/>
                        </a:rPr>
                        <a:t>Governance</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Hierarchical, role-based.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Decentralized, potentially federated across agent networks.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1546407267"/>
                  </a:ext>
                </a:extLst>
              </a:tr>
              <a:tr h="656258">
                <a:tc>
                  <a:txBody>
                    <a:bodyPr/>
                    <a:lstStyle/>
                    <a:p>
                      <a:pPr algn="l" rtl="0" fontAlgn="base"/>
                      <a:r>
                        <a:rPr lang="en-US" sz="1200" b="1" i="0">
                          <a:effectLst/>
                          <a:latin typeface="72 Brand" panose="020B0504030603020204" pitchFamily="34" charset="0"/>
                        </a:rPr>
                        <a:t>Trust Model</a:t>
                      </a:r>
                      <a:r>
                        <a:rPr lang="en-US" sz="1200" b="0" i="0">
                          <a:effectLst/>
                          <a:latin typeface="72 Brand" panose="020B0504030603020204" pitchFamily="34" charset="0"/>
                        </a:rPr>
                        <a:t>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Based on known user behavior and org hierarchy. </a:t>
                      </a:r>
                      <a:endParaRPr lang="en-US" sz="1200" b="0" i="0">
                        <a:effectLst/>
                      </a:endParaRPr>
                    </a:p>
                  </a:txBody>
                  <a:tcPr marL="57018" marR="57018" marT="28509" marB="28509" anchor="ctr">
                    <a:lnL>
                      <a:noFill/>
                    </a:lnL>
                    <a:lnR>
                      <a:noFill/>
                    </a:lnR>
                    <a:lnT>
                      <a:noFill/>
                    </a:lnT>
                    <a:lnB>
                      <a:noFill/>
                    </a:lnB>
                    <a:noFill/>
                  </a:tcPr>
                </a:tc>
                <a:tc>
                  <a:txBody>
                    <a:bodyPr/>
                    <a:lstStyle/>
                    <a:p>
                      <a:pPr algn="l" rtl="0" fontAlgn="base"/>
                      <a:r>
                        <a:rPr lang="en-US" sz="1200" b="0" i="0">
                          <a:effectLst/>
                          <a:latin typeface="72 Brand" panose="020B0504030603020204" pitchFamily="34" charset="0"/>
                        </a:rPr>
                        <a:t>Requires continuous trust scoring and behavior validation. </a:t>
                      </a:r>
                      <a:endParaRPr lang="en-US" sz="1200" b="0" i="0">
                        <a:effectLst/>
                      </a:endParaRPr>
                    </a:p>
                  </a:txBody>
                  <a:tcPr marL="57018" marR="57018" marT="28509" marB="28509" anchor="ctr">
                    <a:lnL>
                      <a:noFill/>
                    </a:lnL>
                    <a:lnR>
                      <a:noFill/>
                    </a:lnR>
                    <a:lnT>
                      <a:noFill/>
                    </a:lnT>
                    <a:lnB>
                      <a:noFill/>
                    </a:lnB>
                    <a:noFill/>
                  </a:tcPr>
                </a:tc>
                <a:extLst>
                  <a:ext uri="{0D108BD9-81ED-4DB2-BD59-A6C34878D82A}">
                    <a16:rowId xmlns:a16="http://schemas.microsoft.com/office/drawing/2014/main" val="2368286301"/>
                  </a:ext>
                </a:extLst>
              </a:tr>
            </a:tbl>
          </a:graphicData>
        </a:graphic>
      </p:graphicFrame>
    </p:spTree>
    <p:extLst>
      <p:ext uri="{BB962C8B-B14F-4D97-AF65-F5344CB8AC3E}">
        <p14:creationId xmlns:p14="http://schemas.microsoft.com/office/powerpoint/2010/main" val="26420940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AD171A2-E462-08A1-9B14-A90BE6FAF5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022" y="2796988"/>
            <a:ext cx="914400" cy="914400"/>
          </a:xfrm>
          <a:prstGeom prst="rect">
            <a:avLst/>
          </a:prstGeom>
        </p:spPr>
      </p:pic>
      <p:sp>
        <p:nvSpPr>
          <p:cNvPr id="5" name="TextBox 4">
            <a:extLst>
              <a:ext uri="{FF2B5EF4-FFF2-40B4-BE49-F238E27FC236}">
                <a16:creationId xmlns:a16="http://schemas.microsoft.com/office/drawing/2014/main" id="{FF8625D3-DBA4-D975-3275-80C24B5E988D}"/>
              </a:ext>
            </a:extLst>
          </p:cNvPr>
          <p:cNvSpPr txBox="1"/>
          <p:nvPr/>
        </p:nvSpPr>
        <p:spPr>
          <a:xfrm>
            <a:off x="1126176" y="3711388"/>
            <a:ext cx="476092"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User</a:t>
            </a:r>
          </a:p>
        </p:txBody>
      </p:sp>
      <p:pic>
        <p:nvPicPr>
          <p:cNvPr id="7" name="Graphic 6">
            <a:extLst>
              <a:ext uri="{FF2B5EF4-FFF2-40B4-BE49-F238E27FC236}">
                <a16:creationId xmlns:a16="http://schemas.microsoft.com/office/drawing/2014/main" id="{FE41E7EF-7802-CD00-3BC8-3045106A0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1964" y="2796988"/>
            <a:ext cx="914400" cy="914400"/>
          </a:xfrm>
          <a:prstGeom prst="rect">
            <a:avLst/>
          </a:prstGeom>
        </p:spPr>
      </p:pic>
      <p:pic>
        <p:nvPicPr>
          <p:cNvPr id="9" name="Graphic 8">
            <a:extLst>
              <a:ext uri="{FF2B5EF4-FFF2-40B4-BE49-F238E27FC236}">
                <a16:creationId xmlns:a16="http://schemas.microsoft.com/office/drawing/2014/main" id="{3DCC629D-5356-88E4-F671-80C4F071D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3493" y="1936376"/>
            <a:ext cx="914400" cy="914400"/>
          </a:xfrm>
          <a:prstGeom prst="rect">
            <a:avLst/>
          </a:prstGeom>
        </p:spPr>
      </p:pic>
      <p:sp>
        <p:nvSpPr>
          <p:cNvPr id="10" name="TextBox 9">
            <a:extLst>
              <a:ext uri="{FF2B5EF4-FFF2-40B4-BE49-F238E27FC236}">
                <a16:creationId xmlns:a16="http://schemas.microsoft.com/office/drawing/2014/main" id="{FB1CC1B4-C471-E7ED-4E55-FF2385D82240}"/>
              </a:ext>
            </a:extLst>
          </p:cNvPr>
          <p:cNvSpPr txBox="1"/>
          <p:nvPr/>
        </p:nvSpPr>
        <p:spPr>
          <a:xfrm>
            <a:off x="3346892" y="3711388"/>
            <a:ext cx="1144544" cy="553998"/>
          </a:xfrm>
          <a:prstGeom prst="rect">
            <a:avLst/>
          </a:prstGeom>
          <a:noFill/>
        </p:spPr>
        <p:txBody>
          <a:bodyPr wrap="none" lIns="0" tIns="0" rIns="0" bIns="0" rtlCol="0">
            <a:spAutoFit/>
          </a:bodyPr>
          <a:lstStyle/>
          <a:p>
            <a:pPr algn="ctr"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Client</a:t>
            </a:r>
            <a:br>
              <a:rPr lang="en-US" sz="1800" kern="0">
                <a:latin typeface="72 Brand" panose="020B0504030603020204" pitchFamily="34" charset="0"/>
                <a:ea typeface="72 Brand" pitchFamily="34" charset="-128"/>
                <a:cs typeface="72 Brand" pitchFamily="34" charset="-128"/>
              </a:rPr>
            </a:br>
            <a:r>
              <a:rPr lang="en-US" sz="1800" kern="0">
                <a:latin typeface="72 Brand" panose="020B0504030603020204" pitchFamily="34" charset="0"/>
                <a:ea typeface="72 Brand" pitchFamily="34" charset="-128"/>
                <a:cs typeface="72 Brand" pitchFamily="34" charset="-128"/>
              </a:rPr>
              <a:t>User-Agent</a:t>
            </a:r>
          </a:p>
        </p:txBody>
      </p:sp>
      <p:sp>
        <p:nvSpPr>
          <p:cNvPr id="11" name="TextBox 10">
            <a:extLst>
              <a:ext uri="{FF2B5EF4-FFF2-40B4-BE49-F238E27FC236}">
                <a16:creationId xmlns:a16="http://schemas.microsoft.com/office/drawing/2014/main" id="{6D4ADCC2-8460-B35B-84A6-63D269D73965}"/>
              </a:ext>
            </a:extLst>
          </p:cNvPr>
          <p:cNvSpPr txBox="1"/>
          <p:nvPr/>
        </p:nvSpPr>
        <p:spPr>
          <a:xfrm>
            <a:off x="5899171" y="2796988"/>
            <a:ext cx="343043"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API</a:t>
            </a:r>
          </a:p>
        </p:txBody>
      </p:sp>
      <p:cxnSp>
        <p:nvCxnSpPr>
          <p:cNvPr id="13" name="Straight Arrow Connector 12">
            <a:extLst>
              <a:ext uri="{FF2B5EF4-FFF2-40B4-BE49-F238E27FC236}">
                <a16:creationId xmlns:a16="http://schemas.microsoft.com/office/drawing/2014/main" id="{B09ED653-DFAD-4115-E14E-D2C5AC937EAD}"/>
              </a:ext>
            </a:extLst>
          </p:cNvPr>
          <p:cNvCxnSpPr/>
          <p:nvPr/>
        </p:nvCxnSpPr>
        <p:spPr>
          <a:xfrm>
            <a:off x="1936377" y="3254188"/>
            <a:ext cx="1277470"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766F82CC-E5C3-5B09-EE9A-673ED65671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9562" y="3122386"/>
            <a:ext cx="914400" cy="914400"/>
          </a:xfrm>
          <a:prstGeom prst="rect">
            <a:avLst/>
          </a:prstGeom>
        </p:spPr>
      </p:pic>
      <p:sp>
        <p:nvSpPr>
          <p:cNvPr id="15" name="TextBox 14">
            <a:extLst>
              <a:ext uri="{FF2B5EF4-FFF2-40B4-BE49-F238E27FC236}">
                <a16:creationId xmlns:a16="http://schemas.microsoft.com/office/drawing/2014/main" id="{82D21D27-1A85-0668-7336-D681B58C67DF}"/>
              </a:ext>
            </a:extLst>
          </p:cNvPr>
          <p:cNvSpPr txBox="1"/>
          <p:nvPr/>
        </p:nvSpPr>
        <p:spPr>
          <a:xfrm>
            <a:off x="5905240" y="3982998"/>
            <a:ext cx="343043"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a:latin typeface="72 Brand" panose="020B0504030603020204" pitchFamily="34" charset="0"/>
                <a:ea typeface="72 Brand" pitchFamily="34" charset="-128"/>
                <a:cs typeface="72 Brand" pitchFamily="34" charset="-128"/>
              </a:rPr>
              <a:t>API</a:t>
            </a:r>
          </a:p>
        </p:txBody>
      </p:sp>
      <p:cxnSp>
        <p:nvCxnSpPr>
          <p:cNvPr id="17" name="Straight Arrow Connector 16">
            <a:extLst>
              <a:ext uri="{FF2B5EF4-FFF2-40B4-BE49-F238E27FC236}">
                <a16:creationId xmlns:a16="http://schemas.microsoft.com/office/drawing/2014/main" id="{63EB5B46-83E2-7929-17C9-F5FC5559CC35}"/>
              </a:ext>
            </a:extLst>
          </p:cNvPr>
          <p:cNvCxnSpPr/>
          <p:nvPr/>
        </p:nvCxnSpPr>
        <p:spPr>
          <a:xfrm flipV="1">
            <a:off x="4491436" y="2514600"/>
            <a:ext cx="1008411" cy="60778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155430-9E60-AE9A-9AB6-8AA30C2311E1}"/>
              </a:ext>
            </a:extLst>
          </p:cNvPr>
          <p:cNvCxnSpPr/>
          <p:nvPr/>
        </p:nvCxnSpPr>
        <p:spPr>
          <a:xfrm>
            <a:off x="4491436" y="3254188"/>
            <a:ext cx="968070" cy="363071"/>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1CA677-D1DA-3BB7-C971-A9A7685A0C6F}"/>
              </a:ext>
            </a:extLst>
          </p:cNvPr>
          <p:cNvSpPr txBox="1"/>
          <p:nvPr/>
        </p:nvSpPr>
        <p:spPr>
          <a:xfrm>
            <a:off x="8175812" y="484094"/>
            <a:ext cx="3644153" cy="6093976"/>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Authentication: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User Identity</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Client Authentication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Technical User</a:t>
            </a:r>
            <a:br>
              <a:rPr lang="en-US" sz="1800" kern="0">
                <a:latin typeface="72 Brand" panose="020B0504030603020204" pitchFamily="34" charset="0"/>
                <a:ea typeface="72 Brand" pitchFamily="34" charset="-128"/>
                <a:cs typeface="72 Brand" pitchFamily="34" charset="-128"/>
              </a:rPr>
            </a:b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Authorization:</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End user permissions</a:t>
            </a:r>
          </a:p>
          <a:p>
            <a:pPr lvl="1" fontAlgn="base">
              <a:spcBef>
                <a:spcPct val="50000"/>
              </a:spcBef>
              <a:spcAft>
                <a:spcPct val="0"/>
              </a:spcAft>
              <a:buClr>
                <a:schemeClr val="tx1"/>
              </a:buClr>
            </a:pPr>
            <a:r>
              <a:rPr lang="en-US" sz="1800" kern="0">
                <a:latin typeface="72 Brand" panose="020B0504030603020204" pitchFamily="34" charset="0"/>
                <a:ea typeface="72 Brand" pitchFamily="34" charset="-128"/>
                <a:cs typeface="72 Brand" pitchFamily="34" charset="-128"/>
              </a:rPr>
              <a:t>Client Scopes</a:t>
            </a: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r>
              <a:rPr lang="en-US" sz="1800" kern="0">
                <a:latin typeface="+mj-lt"/>
                <a:ea typeface="72 Brand" pitchFamily="34" charset="-128"/>
                <a:cs typeface="72 Brand" pitchFamily="34" charset="-128"/>
              </a:rPr>
              <a:t>Trust Establishment:</a:t>
            </a:r>
          </a:p>
          <a:p>
            <a:pPr marL="285750" indent="-285750" algn="l" fontAlgn="base">
              <a:spcBef>
                <a:spcPct val="50000"/>
              </a:spcBef>
              <a:spcAft>
                <a:spcPct val="0"/>
              </a:spcAft>
              <a:buClr>
                <a:schemeClr val="tx1"/>
              </a:buClr>
              <a:buSzPct val="100000"/>
              <a:buFont typeface="Arial" panose="020B0604020202020204" pitchFamily="34" charset="0"/>
              <a:buChar char="•"/>
            </a:pPr>
            <a:r>
              <a:rPr lang="en-US" sz="1800" kern="0">
                <a:latin typeface="72 Brand" panose="020B0504030603020204" pitchFamily="34" charset="0"/>
                <a:ea typeface="72 Brand" pitchFamily="34" charset="-128"/>
                <a:cs typeface="72 Brand" pitchFamily="34" charset="-128"/>
              </a:rPr>
              <a:t>1</a:t>
            </a:r>
            <a:r>
              <a:rPr lang="en-US" sz="1800" kern="0" baseline="30000">
                <a:latin typeface="72 Brand" panose="020B0504030603020204" pitchFamily="34" charset="0"/>
                <a:ea typeface="72 Brand" pitchFamily="34" charset="-128"/>
                <a:cs typeface="72 Brand" pitchFamily="34" charset="-128"/>
              </a:rPr>
              <a:t>st</a:t>
            </a:r>
            <a:r>
              <a:rPr lang="en-US" sz="1800" kern="0">
                <a:latin typeface="72 Brand" panose="020B0504030603020204" pitchFamily="34" charset="0"/>
                <a:ea typeface="72 Brand" pitchFamily="34" charset="-128"/>
                <a:cs typeface="72 Brand" pitchFamily="34" charset="-128"/>
              </a:rPr>
              <a:t> party applications (preconfigured)</a:t>
            </a:r>
          </a:p>
          <a:p>
            <a:pPr marL="285750" indent="-285750" algn="l" fontAlgn="base">
              <a:spcBef>
                <a:spcPct val="50000"/>
              </a:spcBef>
              <a:spcAft>
                <a:spcPct val="0"/>
              </a:spcAft>
              <a:buClr>
                <a:schemeClr val="tx1"/>
              </a:buClr>
              <a:buSzPct val="100000"/>
              <a:buFont typeface="Arial" panose="020B0604020202020204" pitchFamily="34" charset="0"/>
              <a:buChar char="•"/>
            </a:pPr>
            <a:r>
              <a:rPr lang="en-US" sz="1800" kern="0">
                <a:latin typeface="72 Brand" panose="020B0504030603020204" pitchFamily="34" charset="0"/>
                <a:ea typeface="72 Brand" pitchFamily="34" charset="-128"/>
                <a:cs typeface="72 Brand" pitchFamily="34" charset="-128"/>
              </a:rPr>
              <a:t>3</a:t>
            </a:r>
            <a:r>
              <a:rPr lang="en-US" sz="1800" kern="0" baseline="30000">
                <a:latin typeface="72 Brand" panose="020B0504030603020204" pitchFamily="34" charset="0"/>
                <a:ea typeface="72 Brand" pitchFamily="34" charset="-128"/>
                <a:cs typeface="72 Brand" pitchFamily="34" charset="-128"/>
              </a:rPr>
              <a:t>rd</a:t>
            </a:r>
            <a:r>
              <a:rPr lang="en-US" sz="1800" kern="0">
                <a:latin typeface="72 Brand" panose="020B0504030603020204" pitchFamily="34" charset="0"/>
                <a:ea typeface="72 Brand" pitchFamily="34" charset="-128"/>
                <a:cs typeface="72 Brand" pitchFamily="34" charset="-128"/>
              </a:rPr>
              <a:t> party applications</a:t>
            </a:r>
            <a:br>
              <a:rPr lang="en-US" sz="1800" kern="0">
                <a:latin typeface="72 Brand" panose="020B0504030603020204" pitchFamily="34" charset="0"/>
                <a:ea typeface="72 Brand" pitchFamily="34" charset="-128"/>
                <a:cs typeface="72 Brand" pitchFamily="34" charset="-128"/>
              </a:rPr>
            </a:br>
            <a:r>
              <a:rPr lang="en-US" sz="1800" kern="0">
                <a:latin typeface="72 Brand" panose="020B0504030603020204" pitchFamily="34" charset="0"/>
                <a:ea typeface="72 Brand" pitchFamily="34" charset="-128"/>
                <a:cs typeface="72 Brand" pitchFamily="34" charset="-128"/>
              </a:rPr>
              <a:t>(</a:t>
            </a:r>
            <a:r>
              <a:rPr lang="en-US" sz="1800" kern="0" err="1">
                <a:latin typeface="72 Brand" panose="020B0504030603020204" pitchFamily="34" charset="0"/>
                <a:ea typeface="72 Brand" pitchFamily="34" charset="-128"/>
                <a:cs typeface="72 Brand" pitchFamily="34" charset="-128"/>
              </a:rPr>
              <a:t>oidc</a:t>
            </a:r>
            <a:r>
              <a:rPr lang="en-US" sz="1800" kern="0">
                <a:latin typeface="72 Brand" panose="020B0504030603020204" pitchFamily="34" charset="0"/>
                <a:ea typeface="72 Brand" pitchFamily="34" charset="-128"/>
                <a:cs typeface="72 Brand" pitchFamily="34" charset="-128"/>
              </a:rPr>
              <a:t> consent)</a:t>
            </a: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endParaRPr lang="en-US" sz="1800" kern="0">
              <a:latin typeface="72 Brand" panose="020B0504030603020204" pitchFamily="34" charset="0"/>
              <a:ea typeface="72 Brand" pitchFamily="34" charset="-128"/>
              <a:cs typeface="72 Brand" pitchFamily="34" charset="-128"/>
            </a:endParaRPr>
          </a:p>
        </p:txBody>
      </p:sp>
      <p:sp>
        <p:nvSpPr>
          <p:cNvPr id="21" name="Title 2">
            <a:extLst>
              <a:ext uri="{FF2B5EF4-FFF2-40B4-BE49-F238E27FC236}">
                <a16:creationId xmlns:a16="http://schemas.microsoft.com/office/drawing/2014/main" id="{EC6F1290-4A3B-3F69-EDA1-EB621492FE1F}"/>
              </a:ext>
            </a:extLst>
          </p:cNvPr>
          <p:cNvSpPr txBox="1">
            <a:spLocks/>
          </p:cNvSpPr>
          <p:nvPr/>
        </p:nvSpPr>
        <p:spPr>
          <a:xfrm>
            <a:off x="504001" y="504000"/>
            <a:ext cx="7092000" cy="369332"/>
          </a:xfrm>
          <a:prstGeom prst="rect">
            <a:avLst/>
          </a:prstGeom>
        </p:spPr>
        <p:txBody>
          <a:bodyPr vert="horz" wrap="square" lIns="0" tIns="0" rIns="0" bIns="0" rtlCol="0" anchor="t" anchorCtr="0">
            <a:norm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a:t>Plain Old Applications</a:t>
            </a:r>
          </a:p>
        </p:txBody>
      </p:sp>
    </p:spTree>
    <p:extLst>
      <p:ext uri="{BB962C8B-B14F-4D97-AF65-F5344CB8AC3E}">
        <p14:creationId xmlns:p14="http://schemas.microsoft.com/office/powerpoint/2010/main" val="259281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5">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SAP_BTP_2025" id="{757D9334-7065-1B47-9DF3-433B1D7B336E}" vid="{9DACD3F1-9E8E-9A44-951D-60CCBF9717F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7,"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10.xml><?xml version="1.0" encoding="utf-8"?>
<ct:contentTypeSchema xmlns:ct="http://schemas.microsoft.com/office/2006/metadata/contentType" xmlns:ma="http://schemas.microsoft.com/office/2006/metadata/properties/metaAttributes" ct:_="" ma:_="" ma:contentTypeName="Document" ma:contentTypeID="0x010100AC4034B036C92A4A897F8A958DF51533" ma:contentTypeVersion="18" ma:contentTypeDescription="Create a new document." ma:contentTypeScope="" ma:versionID="ec79ad4e7af359fad0fdc2cffce29031">
  <xsd:schema xmlns:xsd="http://www.w3.org/2001/XMLSchema" xmlns:xs="http://www.w3.org/2001/XMLSchema" xmlns:p="http://schemas.microsoft.com/office/2006/metadata/properties" xmlns:ns2="779f7773-5b16-460b-be9a-e10be11b395c" xmlns:ns3="0e00d59e-b0d2-4e67-be34-67e465b0fbed" targetNamespace="http://schemas.microsoft.com/office/2006/metadata/properties" ma:root="true" ma:fieldsID="d96b16a7c37773843aedb0bf74b99eaa" ns2:_="" ns3:_="">
    <xsd:import namespace="779f7773-5b16-460b-be9a-e10be11b395c"/>
    <xsd:import namespace="0e00d59e-b0d2-4e67-be34-67e465b0fbe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9f7773-5b16-460b-be9a-e10be11b39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f1e2fc8-60f5-4b88-a701-67d77da430d9}" ma:internalName="TaxCatchAll" ma:showField="CatchAllData" ma:web="0e00d59e-b0d2-4e67-be34-67e465b0fb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iqONz4C76xQ46P+iP3oMykAo12wv3BwE2UVHTov6PGI="},{"name":"Classification","value":"OmrOP8d402txjl1Zr787gUA6bTWeMdaxGEF9U5BKD64="},{"name":"Date","value":"VpFI1E0YQIUbeWJ2yP3+kQ=="},{"name":"SpeakerName","value":"YnPwfaWtJd9yqRikMcavEg=="},{"name":"Email","value":"v35+JSpO6F5yjM5PrFdVwQ=="}]}]]></TemplafyFormConfiguration>
</file>

<file path=customXml/item12.xml><?xml version="1.0" encoding="utf-8"?>
<TemplafySlideTemplateConfiguration><![CDATA[{"slideVersion":6,"isValidatorEnabled":false,"isLocked":false,"elementsMetadata":[],"slideId":"638331234103040955","enableDocumentContentUpdater":false,"version":"2.0"}]]></TemplafySlideTemplateConfiguration>
</file>

<file path=customXml/item13.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14.xml><?xml version="1.0" encoding="utf-8"?>
<TemplafySlideTemplateConfiguration><![CDATA[{"slideVersion":19,"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1560684","enableDocumentContentUpdater":false,"version":"2.0"}]]></TemplafySlideTemplateConfiguration>
</file>

<file path=customXml/item15.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xml><?xml version="1.0" encoding="utf-8"?>
<TemplafySlideTemplateConfiguration><![CDATA[{"slideVersion":6,"isValidatorEnabled":false,"isLocked":false,"elementsMetadata":[],"slideId":"638331234103040955","enableDocumentContentUpdater":false,"version":"2.0"}]]></TemplafySlideTemplateConfiguration>
</file>

<file path=customXml/item3.xml><?xml version="1.0" encoding="utf-8"?>
<TemplafyTemplateConfiguration><![CDATA[{"elementsMetadata":[{"type":"shape","id":"0a908bc1-e82a-495f-9594-bd1168cd19be","elementConfiguration":{"binding":"{{ DataSources.Classification[Form.Classification.Name].Display}}","type":"text","disableUpdates":false}},{"type":"shape","id":"44316e8c-6ca3-4db4-8308-7e5dcd1bba55","elementConfiguration":{"inheritDimensions":"{{InheritDimensions.InheritNone}}","width":"","height":"1 cm","image":"{{Form.SAPLogo.SubbrandBlue}}","visibility":"","type":"image","disableUpdates":false}},{"type":"shape","id":"40f30b24-473a-466d-960c-f8fc2a8c4a63","elementConfiguration":{"binding":"{{Form.Classification.Display}}","visibility":"","type":"text","disableUpdates":false}},{"type":"shape","id":"0680655d-8c26-4156-8034-aa39e4480ef3","elementConfiguration":{"binding":"{{Form.Classification.Display}}","visibility":"","type":"text","disableUpdates":false}},{"type":"shape","id":"ab570b55-75ae-45f8-a6f7-bac7655bd56f","elementConfiguration":{"inheritDimensions":"{{InheritDimensions.InheritNone}}","width":"","height":"1 cm","image":"{{Form.SAPLogo.SubbrandBlack}}","visibility":"","type":"image","disableUpdates":false}},{"type":"shape","id":"c2a22285-1325-428c-b3b5-886a13034185","elementConfiguration":{"inheritDimensions":"{{InheritDimensions.InheritNone}}","width":"","height":"1 cm","image":"{{Form.SAPLogo.SubbrandWhite}}","visibility":"","type":"image","disableUpdates":false}},{"type":"shape","id":"7143bcfa-1f15-4cc9-9f50-08f536c1ef07","elementConfiguration":{"binding":"{{Form.Classification.Display}}","visibility":"","type":"text","disableUpdates":false}},{"type":"shape","id":"b2f2646e-eb2b-484a-800c-564e5254d3c7","elementConfiguration":{"inheritDimensions":"{{InheritDimensions.InheritNone}}","width":"","height":"1 cm","image":"{{Form.SAPLogo.SubbrandBlue}}","visibility":"","type":"image","disableUpdates":false}},{"type":"shape","id":"4bdc5ea9-f0a9-439e-a919-7151679a38b4","elementConfiguration":{"binding":"{{Form.Classification.Display}}","visibility":"","type":"text","disableUpdates":false}},{"type":"shape","id":"e8951529-6458-486f-af2c-7c20b7da397b","elementConfiguration":{"inheritDimensions":"{{InheritDimensions.InheritNone}}","width":"","height":"1 cm","image":"{{Form.SAPLogo.SubbrandBlue}}","visibility":"","type":"image","disableUpdates":false}},{"type":"shape","id":"cd2e7eed-9483-4ead-96d6-257718db0d06","elementConfiguration":{"binding":"{{Form.Classification.Display}}","visibility":"","type":"text","disableUpdates":false}},{"type":"shape","id":"6bd766bd-933c-411a-8fe2-1501c122482a","elementConfiguration":{"inheritDimensions":"{{InheritDimensions.InheritNone}}","width":"","height":"1 cm","image":"{{Form.SAPLogo.SubbrandBlue}}","visibility":"","type":"image","disableUpdates":false}},{"type":"shape","id":"e67b9724-33cf-4729-9c81-8fd63587139d","elementConfiguration":{"binding":"{{Form.Classification.Display}}","visibility":"","type":"text","disableUpdates":false}},{"type":"shape","id":"84422b6f-0ce8-405c-9884-de229d5a7714","elementConfiguration":{"inheritDimensions":"{{InheritDimensions.InheritNone}}","width":"","height":"1 cm","image":"{{Form.SAPLogo.SubbrandWhite}}","visibility":"","type":"image","disableUpdates":false}},{"type":"shape","id":"bb40f590-0318-40d4-a574-052191843f8a","elementConfiguration":{"binding":"{{Form.Classification.Display}}","visibility":"","type":"text","disableUpdates":false}},{"type":"shape","id":"33f4ad98-d40d-4db6-8561-a1f0d440f822","elementConfiguration":{"binding":"{{DataSources.PPTCopyRight[\"Slide 5 copyright\"].CopyrightMessage}}","visibility":"","type":"text","disableUpdates":false}},{"type":"shape","id":"c62445f6-ba3e-466f-bc4a-0ef055dac6b8","elementConfiguration":{"inheritDimensions":"{{InheritDimensions.InheritNone}}","width":"","height":"1 cm","image":"{{Form.SAPLogo.SubbrandBlack}}","visibility":"","type":"image","disableUpdates":false}},{"type":"shape","id":"09659fbe-7276-43c4-b4e2-a9cf3a3d374d","elementConfiguration":{"binding":"{{Form.Classification.Display}}","visibility":"","type":"text","disableUpdates":false}},{"type":"shape","id":"9296f7b3-eefb-4e40-8e7e-a90aecd9dcb9","elementConfiguration":{"inheritDimensions":"{{InheritDimensions.InheritNone}}","width":"","height":"1 cm","image":"{{Form.SAPLogo.SubbrandWhite}}","visibility":"","type":"image","disableUpdates":false}},{"type":"shape","id":"57e11668-fa9a-4f74-bfec-79fe8201ec2c","elementConfiguration":{"binding":"{{Form.Classification.Display}}","visibility":"","type":"text","disableUpdates":false}},{"type":"shape","id":"a11dcefb-3824-40af-9d24-4e03dc080f7c","elementConfiguration":{"inheritDimensions":"{{InheritDimensions.InheritNone}}","width":"","height":"1 cm","image":"{{Form.SAPLogo.SubbrandBlack}}","visibility":"","type":"image","disableUpdates":false}},{"type":"shape","id":"6a18d45e-5fd8-49d6-bd1b-49d60fb5ef89","elementConfiguration":{"binding":"{{Form.Classification.Display}}","visibility":"","type":"text","disableUpdates":false}},{"type":"shape","id":"72fa906d-d218-4221-b995-d112b2b39007","elementConfiguration":{"inheritDimensions":"{{InheritDimensions.InheritNone}}","width":"","height":"1 cm","image":"{{Form.SAPLogo.SubbrandWhite}}","visibility":"","type":"image","disableUpdates":false}},{"type":"shape","id":"6de48302-38a3-49d6-b197-f845bd47d2d9","elementConfiguration":{"binding":"{{Form.Classification.Display}}","visibility":"","type":"text","disableUpdates":false}},{"type":"shape","id":"dc2dab84-fe58-4ea5-b5fd-ded217beead5","elementConfiguration":{"inheritDimensions":"{{InheritDimensions.InheritNone}}","width":"","height":"1 cm","image":"{{Form.SAPLogo.SubbrandWhite}}","visibility":"","type":"image","disableUpdates":false}},{"type":"shape","id":"6b63247c-eb70-4348-8b48-2639f4f3f052","elementConfiguration":{"binding":"{{Form.Classification.Display}}","visibility":"","type":"text","disableUpdates":false}},{"type":"shape","id":"203d32b2-7e7f-4259-a69e-3e14629c7c46","elementConfiguration":{"binding":"{{StringJoin(\", \", Form.SpeakerName,\"SAP\")}}","type":"text","disableUpdates":false}},{"type":"shape","id":"a95b5c99-7886-49ea-879f-c76117b99bd9","elementConfiguration":{"binding":"{{FormatDateTime(Form.Date,\"MMMM dd, yyyy\",\"en-US\")}}","type":"text","disableUpdates":false}},{"type":"shape","id":"b8169bd4-9e82-48dd-9ceb-31f1d5e31fb0","elementConfiguration":{"binding":"{{StringJoin(\", \", Form.SpeakerName,\"SAP\")}}","type":"text","disableUpdates":false}},{"type":"shape","id":"b3dfe8e1-a3a7-4263-acc5-2a8543add469","elementConfiguration":{"binding":"{{FormatDateTime(Form.Date,\"MMMM dd, yyyy\",\"en-US\")}}","type":"text","disableUpdates":false}},{"type":"shape","id":"a55589dc-2a63-4b72-ac55-6c36b2abe632","elementConfiguration":{"binding":"{{StringJoin(\", \", Form.SpeakerName,\"SAP\")}}","type":"text","disableUpdates":false}},{"type":"shape","id":"28c36dfe-4af3-4dda-87ef-e3c686b203a0","elementConfiguration":{"binding":"{{FormatDateTime(Form.Date,\"MMMM dd, yyyy\",\"en-US\")}}","type":"text","disableUpdates":false}},{"type":"shape","id":"217dc6fc-5f36-4744-89b2-12192b6a6010","elementConfiguration":{"binding":"{{StringJoin(\", \", Form.SpeakerName,\"SAP\")}}","type":"text","disableUpdates":false}},{"type":"shape","id":"f42feaf5-6efd-4622-9c92-70d2c364b6bb","elementConfiguration":{"binding":"{{FormatDateTime(Form.Date,\"MMMM dd, yyyy\",\"en-US\")}}","type":"text","disableUpdates":false}},{"type":"shape","id":"c46daed2-de87-437f-997b-28c4ae8b9cf0","elementConfiguration":{"binding":"{{StringJoin(\", \", Form.SpeakerName,\"SAP\")}}","type":"text","disableUpdates":false}},{"type":"shape","id":"8cdff70e-01b0-495b-a473-eec900f4f459","elementConfiguration":{"binding":"{{FormatDateTime(Form.Date,\"MMMM dd, yyyy\",\"en-US\")}}","type":"text","disableUpdates":false}},{"type":"shape","id":"90d12e76-a509-4f22-bf5c-02345274b081","elementConfiguration":{"binding":"{{StringJoin(\", \", Form.SpeakerName,\"SAP\")}}","type":"text","disableUpdates":false}},{"type":"shape","id":"e57cf5f2-6c13-422a-a995-d9c11fc8884f","elementConfiguration":{"binding":"{{FormatDateTime(Form.Date,\"MMMM dd, yyyy\",\"en-US\")}}","type":"text","disableUpdates":false}},{"type":"shape","id":"fb67f877-df8e-45a0-bcad-f211be82d24b","elementConfiguration":{"binding":"{{Form.SpeakerName}}","type":"text","disableUpdates":false}},{"type":"shape","id":"b1a4df00-a2f2-49a7-aaca-a98170695679","elementConfiguration":{"binding":"{{Form.Email}}","type":"text","disableUpdates":false}}],"transformationConfigurations":[],"templateName":"SAP Template NEW","templateDescription":"","enableDocumentContentUpdater":true,"version":"2.0"}]]></TemplafyTemplate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p:properties xmlns:p="http://schemas.microsoft.com/office/2006/metadata/properties" xmlns:xsi="http://www.w3.org/2001/XMLSchema-instance" xmlns:pc="http://schemas.microsoft.com/office/infopath/2007/PartnerControls">
  <documentManagement>
    <lcf76f155ced4ddcb4097134ff3c332f xmlns="779f7773-5b16-460b-be9a-e10be11b395c">
      <Terms xmlns="http://schemas.microsoft.com/office/infopath/2007/PartnerControls"/>
    </lcf76f155ced4ddcb4097134ff3c332f>
    <TaxCatchAll xmlns="0e00d59e-b0d2-4e67-be34-67e465b0fbed" xsi:nil="true"/>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TemplafySlideTemplateConfiguration><![CDATA[{"slideVersion":17,"isValidatorEnabled":false,"isLocked":false,"elementsMetadata":[],"slideId":"638331234102931200","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E4381A6-8E2C-574D-B48E-536A53B18F66}">
  <ds:schemaRefs/>
</ds:datastoreItem>
</file>

<file path=customXml/itemProps10.xml><?xml version="1.0" encoding="utf-8"?>
<ds:datastoreItem xmlns:ds="http://schemas.openxmlformats.org/officeDocument/2006/customXml" ds:itemID="{F6094F58-916B-4155-A8B5-3F1076FD45FE}">
  <ds:schemaRefs>
    <ds:schemaRef ds:uri="0e00d59e-b0d2-4e67-be34-67e465b0fbed"/>
    <ds:schemaRef ds:uri="779f7773-5b16-460b-be9a-e10be11b39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CC49FFC8-2FF3-4057-96F0-3BCD1A4F0351}">
  <ds:schemaRefs/>
</ds:datastoreItem>
</file>

<file path=customXml/itemProps12.xml><?xml version="1.0" encoding="utf-8"?>
<ds:datastoreItem xmlns:ds="http://schemas.openxmlformats.org/officeDocument/2006/customXml" ds:itemID="{158A45B8-063E-4D50-903E-B432F5656E51}">
  <ds:schemaRefs/>
</ds:datastoreItem>
</file>

<file path=customXml/itemProps13.xml><?xml version="1.0" encoding="utf-8"?>
<ds:datastoreItem xmlns:ds="http://schemas.openxmlformats.org/officeDocument/2006/customXml" ds:itemID="{47869D81-24A3-1649-A7BC-E604AE89024C}">
  <ds:schemaRefs/>
</ds:datastoreItem>
</file>

<file path=customXml/itemProps14.xml><?xml version="1.0" encoding="utf-8"?>
<ds:datastoreItem xmlns:ds="http://schemas.openxmlformats.org/officeDocument/2006/customXml" ds:itemID="{F444086E-23D4-43AE-9B84-AA7543534A61}">
  <ds:schemaRefs/>
</ds:datastoreItem>
</file>

<file path=customXml/itemProps15.xml><?xml version="1.0" encoding="utf-8"?>
<ds:datastoreItem xmlns:ds="http://schemas.openxmlformats.org/officeDocument/2006/customXml" ds:itemID="{5E726EAB-FE30-4F4D-A478-DE4759D9A12E}">
  <ds:schemaRefs/>
</ds:datastoreItem>
</file>

<file path=customXml/itemProps2.xml><?xml version="1.0" encoding="utf-8"?>
<ds:datastoreItem xmlns:ds="http://schemas.openxmlformats.org/officeDocument/2006/customXml" ds:itemID="{7BAEBFCD-822D-C844-89DD-A366E89475F3}">
  <ds:schemaRefs/>
</ds:datastoreItem>
</file>

<file path=customXml/itemProps3.xml><?xml version="1.0" encoding="utf-8"?>
<ds:datastoreItem xmlns:ds="http://schemas.openxmlformats.org/officeDocument/2006/customXml" ds:itemID="{626BBCBB-1894-4E66-BA48-9E91CE3ACBA0}">
  <ds:schemaRefs/>
</ds:datastoreItem>
</file>

<file path=customXml/itemProps4.xml><?xml version="1.0" encoding="utf-8"?>
<ds:datastoreItem xmlns:ds="http://schemas.openxmlformats.org/officeDocument/2006/customXml" ds:itemID="{976C981C-8248-6A4B-9EE6-137E0F4BE624}">
  <ds:schemaRefs/>
</ds:datastoreItem>
</file>

<file path=customXml/itemProps5.xml><?xml version="1.0" encoding="utf-8"?>
<ds:datastoreItem xmlns:ds="http://schemas.openxmlformats.org/officeDocument/2006/customXml" ds:itemID="{ACB3602E-91B3-452E-8256-A24D2D04283C}">
  <ds:schemaRefs/>
</ds:datastoreItem>
</file>

<file path=customXml/itemProps6.xml><?xml version="1.0" encoding="utf-8"?>
<ds:datastoreItem xmlns:ds="http://schemas.openxmlformats.org/officeDocument/2006/customXml" ds:itemID="{C1422F45-04DB-421D-8796-270006657806}">
  <ds:schemaRefs>
    <ds:schemaRef ds:uri="http://schemas.microsoft.com/office/2006/documentManagement/types"/>
    <ds:schemaRef ds:uri="http://www.w3.org/XML/1998/namespace"/>
    <ds:schemaRef ds:uri="http://schemas.microsoft.com/office/2006/metadata/properties"/>
    <ds:schemaRef ds:uri="0e00d59e-b0d2-4e67-be34-67e465b0fbed"/>
    <ds:schemaRef ds:uri="http://purl.org/dc/elements/1.1/"/>
    <ds:schemaRef ds:uri="http://purl.org/dc/dcmitype/"/>
    <ds:schemaRef ds:uri="779f7773-5b16-460b-be9a-e10be11b395c"/>
    <ds:schemaRef ds:uri="http://purl.org/dc/terms/"/>
    <ds:schemaRef ds:uri="http://schemas.microsoft.com/office/infopath/2007/PartnerControls"/>
    <ds:schemaRef ds:uri="http://schemas.openxmlformats.org/package/2006/metadata/core-properties"/>
  </ds:schemaRefs>
</ds:datastoreItem>
</file>

<file path=customXml/itemProps7.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8.xml><?xml version="1.0" encoding="utf-8"?>
<ds:datastoreItem xmlns:ds="http://schemas.openxmlformats.org/officeDocument/2006/customXml" ds:itemID="{97E3BD22-8559-41C7-B32B-85AADBCE3220}">
  <ds:schemaRefs/>
</ds:datastoreItem>
</file>

<file path=customXml/itemProps9.xml><?xml version="1.0" encoding="utf-8"?>
<ds:datastoreItem xmlns:ds="http://schemas.openxmlformats.org/officeDocument/2006/customXml" ds:itemID="{7F6898E6-9ADD-4538-B0E5-FC21C8DB6903}">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
  <TotalTime>0</TotalTime>
  <Words>1868</Words>
  <Application>Microsoft Macintosh PowerPoint</Application>
  <PresentationFormat>Custom</PresentationFormat>
  <Paragraphs>362</Paragraphs>
  <Slides>29</Slides>
  <Notes>17</Notes>
  <HiddenSlides>6</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72 Brand Light</vt:lpstr>
      <vt:lpstr>Segoe UI</vt:lpstr>
      <vt:lpstr>wingdings</vt:lpstr>
      <vt:lpstr>72 Brand Book</vt:lpstr>
      <vt:lpstr>Arial</vt:lpstr>
      <vt:lpstr>Courier New</vt:lpstr>
      <vt:lpstr>72</vt:lpstr>
      <vt:lpstr>Symbol</vt:lpstr>
      <vt:lpstr>Roboto,Sans-Serif</vt:lpstr>
      <vt:lpstr>wingdings</vt:lpstr>
      <vt:lpstr>Roboto</vt:lpstr>
      <vt:lpstr>WordVisiCarriageReturn_MSFontService</vt:lpstr>
      <vt:lpstr>72 Brand</vt:lpstr>
      <vt:lpstr>Arial Unicode MS</vt:lpstr>
      <vt:lpstr>72 Brand Medium</vt:lpstr>
      <vt:lpstr>SAP Template 2025</vt:lpstr>
      <vt:lpstr>AI Agents &amp; Identity</vt:lpstr>
      <vt:lpstr>Agenda</vt:lpstr>
      <vt:lpstr>Why do we need Identity for AI?</vt:lpstr>
      <vt:lpstr>Identity in AI Agents</vt:lpstr>
      <vt:lpstr>Why do we need Identity for AI Agents?</vt:lpstr>
      <vt:lpstr>PowerPoint Presentation</vt:lpstr>
      <vt:lpstr>PowerPoint Presentation</vt:lpstr>
      <vt:lpstr>Key Differentiators: Agentic Identity vs. Human Identity  </vt:lpstr>
      <vt:lpstr>PowerPoint Presentation</vt:lpstr>
      <vt:lpstr>PowerPoint Presentation</vt:lpstr>
      <vt:lpstr>PowerPoint Presentation</vt:lpstr>
      <vt:lpstr>How does inference work? </vt:lpstr>
      <vt:lpstr>What happens when the Agent has more privileges than the user</vt:lpstr>
      <vt:lpstr>Confused deputy problem</vt:lpstr>
      <vt:lpstr>Glossary of AI Identity</vt:lpstr>
      <vt:lpstr>PowerPoint Presentation</vt:lpstr>
      <vt:lpstr>Each Hyperscaler &amp; Strartup are building an Agent Runtime</vt:lpstr>
      <vt:lpstr>Lifecycle of an AI agent</vt:lpstr>
      <vt:lpstr> Tools available to AI Agents</vt:lpstr>
      <vt:lpstr> Authorization Policies for AI Agents</vt:lpstr>
      <vt:lpstr>So What do we need to build?</vt:lpstr>
      <vt:lpstr>PowerPoint Presentation</vt:lpstr>
      <vt:lpstr>MCP AuthZ Gate</vt:lpstr>
      <vt:lpstr>PowerPoint Presentation</vt:lpstr>
      <vt:lpstr>How do we sell it?</vt:lpstr>
      <vt:lpstr>Enterprises will adopt AI across the board</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for AI agents</dc:title>
  <dc:subject/>
  <dc:creator/>
  <cp:keywords/>
  <dc:description/>
  <cp:lastModifiedBy>Vinter, Dina</cp:lastModifiedBy>
  <cp:revision>2</cp:revision>
  <dcterms:created xsi:type="dcterms:W3CDTF">2024-12-02T14:08:37Z</dcterms:created>
  <dcterms:modified xsi:type="dcterms:W3CDTF">2025-07-08T11:16:10Z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0x010100AC4034B036C92A4A897F8A958DF51533</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ies>
</file>